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05" r:id="rId4"/>
    <p:sldId id="260" r:id="rId5"/>
    <p:sldId id="288" r:id="rId6"/>
    <p:sldId id="310" r:id="rId7"/>
    <p:sldId id="261" r:id="rId8"/>
    <p:sldId id="291" r:id="rId9"/>
    <p:sldId id="262" r:id="rId10"/>
    <p:sldId id="263" r:id="rId11"/>
    <p:sldId id="264" r:id="rId12"/>
    <p:sldId id="306" r:id="rId13"/>
    <p:sldId id="289" r:id="rId14"/>
    <p:sldId id="265" r:id="rId15"/>
    <p:sldId id="267" r:id="rId16"/>
    <p:sldId id="268" r:id="rId17"/>
    <p:sldId id="292" r:id="rId18"/>
    <p:sldId id="269" r:id="rId19"/>
    <p:sldId id="270" r:id="rId20"/>
    <p:sldId id="293" r:id="rId21"/>
    <p:sldId id="271" r:id="rId22"/>
    <p:sldId id="272" r:id="rId23"/>
    <p:sldId id="273" r:id="rId24"/>
    <p:sldId id="274" r:id="rId25"/>
    <p:sldId id="286" r:id="rId26"/>
    <p:sldId id="275" r:id="rId27"/>
    <p:sldId id="276" r:id="rId28"/>
    <p:sldId id="287" r:id="rId29"/>
    <p:sldId id="307" r:id="rId30"/>
    <p:sldId id="277" r:id="rId31"/>
    <p:sldId id="278" r:id="rId32"/>
    <p:sldId id="304" r:id="rId33"/>
    <p:sldId id="279" r:id="rId34"/>
    <p:sldId id="295" r:id="rId35"/>
    <p:sldId id="280" r:id="rId36"/>
    <p:sldId id="299" r:id="rId37"/>
    <p:sldId id="281" r:id="rId38"/>
    <p:sldId id="282" r:id="rId39"/>
    <p:sldId id="308" r:id="rId40"/>
    <p:sldId id="309" r:id="rId41"/>
    <p:sldId id="298" r:id="rId42"/>
    <p:sldId id="283" r:id="rId43"/>
    <p:sldId id="284" r:id="rId44"/>
    <p:sldId id="302" r:id="rId45"/>
    <p:sldId id="316" r:id="rId46"/>
    <p:sldId id="301" r:id="rId47"/>
    <p:sldId id="311" r:id="rId48"/>
    <p:sldId id="312" r:id="rId49"/>
    <p:sldId id="313" r:id="rId50"/>
    <p:sldId id="314" r:id="rId51"/>
    <p:sldId id="315" r:id="rId52"/>
    <p:sldId id="285" r:id="rId53"/>
    <p:sldId id="297" r:id="rId54"/>
    <p:sldId id="257" r:id="rId55"/>
    <p:sldId id="317" r:id="rId56"/>
    <p:sldId id="318" r:id="rId57"/>
    <p:sldId id="296" r:id="rId58"/>
    <p:sldId id="258" r:id="rId5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8473-EDCA-4105-AA3D-0BA9B1F11E3F}" type="datetimeFigureOut">
              <a:rPr lang="nl-NL" smtClean="0"/>
              <a:pPr/>
              <a:t>1-2-2017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6B2C7-7098-4B33-87D2-E8923AFC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youtu.be/UIoNAYvzNm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rand-illusions.com/images/articles/opticalillusions/dragon_illusion/dragon_illusion.wmv" TargetMode="External"/><Relationship Id="rId5" Type="http://schemas.openxmlformats.org/officeDocument/2006/relationships/hyperlink" Target="http://www.arsetmathesis.nl/bruno0305.htm" TargetMode="External"/><Relationship Id="rId4" Type="http://schemas.openxmlformats.org/officeDocument/2006/relationships/hyperlink" Target="http://www.arsetmathesis.nl/bruno0405.ht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youtube.com/watch?v=KBzDoxyYArc&amp;feature=youtu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georgehart.com/cards/cards.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hyperlink" Target="//upload.wikimedia.org/wikipedia/commons/a/a6/Cuboctahedron.png" TargetMode="External"/><Relationship Id="rId7" Type="http://schemas.openxmlformats.org/officeDocument/2006/relationships/image" Target="../media/image93.png"/><Relationship Id="rId2" Type="http://schemas.openxmlformats.org/officeDocument/2006/relationships/hyperlink" Target="http://de.wikipedia.org/wiki/Rhombendodekaed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hyperlink" Target="//upload.wikimedia.org/wikipedia/commons/b/ba/Rhombicdodecahedron.jpg" TargetMode="External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a/a6/Cuboctahedron.png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hyperlink" Target="//upload.wikimedia.org/wikipedia/commons/b/ba/Rhombicdodecahedron.jpg" TargetMode="Externa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de.wikipedia.org/wiki/Catalanischer_K%C3%B6rper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youtu.be/4NpEyLw2Hd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microsoft.com/office/2007/relationships/hdphoto" Target="NUL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Aa13NF6R10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Alle kaarten in vogelvlucht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625624"/>
          </a:xfrm>
        </p:spPr>
        <p:txBody>
          <a:bodyPr>
            <a:normAutofit/>
          </a:bodyPr>
          <a:lstStyle/>
          <a:p>
            <a:r>
              <a:rPr lang="nl-NL" dirty="0" smtClean="0"/>
              <a:t>Ton Konings</a:t>
            </a:r>
            <a:r>
              <a:rPr lang="nl-NL" smtClean="0"/>
              <a:t>, NWD 3 februari 2017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1987</a:t>
            </a:r>
          </a:p>
        </p:txBody>
      </p:sp>
      <p:pic>
        <p:nvPicPr>
          <p:cNvPr id="11266" name="Picture 2" descr="https://upload.wikimedia.org/wikipedia/commons/2/21/Mandel_zoom_00_mandelbrot_s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4236" y="5013176"/>
            <a:ext cx="2459764" cy="1844824"/>
          </a:xfrm>
          <a:prstGeom prst="rect">
            <a:avLst/>
          </a:prstGeom>
          <a:noFill/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1475656" y="6021288"/>
            <a:ext cx="5194920" cy="6663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</a:t>
            </a: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Mandelbrot</a:t>
            </a:r>
            <a:r>
              <a:rPr lang="nl-NL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Fractals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1989</a:t>
            </a:r>
          </a:p>
        </p:txBody>
      </p:sp>
      <p:sp>
        <p:nvSpPr>
          <p:cNvPr id="4" name="Titel 5"/>
          <p:cNvSpPr txBox="1">
            <a:spLocks/>
          </p:cNvSpPr>
          <p:nvPr/>
        </p:nvSpPr>
        <p:spPr>
          <a:xfrm>
            <a:off x="0" y="6093296"/>
            <a:ext cx="7452320" cy="6663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</a:t>
            </a: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Mihai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Olos</a:t>
            </a:r>
            <a:r>
              <a:rPr lang="nl-NL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Constructies uit Roemeense </a:t>
            </a:r>
            <a:r>
              <a:rPr lang="nl-NL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houtbouw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https://s-media-cache-ak0.pinimg.com/564x/79/e2/1b/79e21b28103dabd68f031010a9c0e0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4659" y="4509120"/>
            <a:ext cx="1559341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fbeelding 2" descr="IMG_1797.JPG"/>
          <p:cNvPicPr>
            <a:picLocks noChangeAspect="1"/>
          </p:cNvPicPr>
          <p:nvPr/>
        </p:nvPicPr>
        <p:blipFill>
          <a:blip r:embed="rId3" cstate="print"/>
          <a:srcRect l="11413" t="9051" r="32675" b="22700"/>
          <a:stretch>
            <a:fillRect/>
          </a:stretch>
        </p:blipFill>
        <p:spPr>
          <a:xfrm>
            <a:off x="4817980" y="1196752"/>
            <a:ext cx="4326019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88" y="188640"/>
            <a:ext cx="4572000" cy="650098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2588" y="172070"/>
            <a:ext cx="4507001" cy="64358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784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17.JPG"/>
          <p:cNvPicPr>
            <a:picLocks noChangeAspect="1"/>
          </p:cNvPicPr>
          <p:nvPr/>
        </p:nvPicPr>
        <p:blipFill>
          <a:blip r:embed="rId2" cstate="print"/>
          <a:srcRect r="36760"/>
          <a:stretch>
            <a:fillRect/>
          </a:stretch>
        </p:blipFill>
        <p:spPr>
          <a:xfrm rot="10800000">
            <a:off x="0" y="-2"/>
            <a:ext cx="5796136" cy="6858001"/>
          </a:xfrm>
          <a:prstGeom prst="rect">
            <a:avLst/>
          </a:prstGeom>
        </p:spPr>
      </p:pic>
      <p:pic>
        <p:nvPicPr>
          <p:cNvPr id="3" name="Afbeelding 2" descr="IMG_1717.JPG"/>
          <p:cNvPicPr>
            <a:picLocks noChangeAspect="1"/>
          </p:cNvPicPr>
          <p:nvPr/>
        </p:nvPicPr>
        <p:blipFill>
          <a:blip r:embed="rId2" cstate="print"/>
          <a:srcRect l="63789"/>
          <a:stretch>
            <a:fillRect/>
          </a:stretch>
        </p:blipFill>
        <p:spPr>
          <a:xfrm>
            <a:off x="5796136" y="0"/>
            <a:ext cx="3347864" cy="693400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457200" y="274638"/>
            <a:ext cx="519492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1990</a:t>
            </a:r>
          </a:p>
        </p:txBody>
      </p:sp>
      <p:sp>
        <p:nvSpPr>
          <p:cNvPr id="6" name="Titel 5"/>
          <p:cNvSpPr txBox="1">
            <a:spLocks/>
          </p:cNvSpPr>
          <p:nvPr/>
        </p:nvSpPr>
        <p:spPr>
          <a:xfrm>
            <a:off x="4067944" y="5949280"/>
            <a:ext cx="3528392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</a:t>
            </a: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Franz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Zeier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http://blog-imgs-47.fc2.com/s/o/b/sobook/papi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5085184"/>
            <a:ext cx="1405136" cy="1878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18.JPG"/>
          <p:cNvPicPr>
            <a:picLocks noChangeAspect="1"/>
          </p:cNvPicPr>
          <p:nvPr/>
        </p:nvPicPr>
        <p:blipFill>
          <a:blip r:embed="rId2" cstate="print"/>
          <a:srcRect t="22700" b="23750"/>
          <a:stretch>
            <a:fillRect/>
          </a:stretch>
        </p:blipFill>
        <p:spPr>
          <a:xfrm>
            <a:off x="0" y="0"/>
            <a:ext cx="9144000" cy="3672408"/>
          </a:xfrm>
          <a:prstGeom prst="rect">
            <a:avLst/>
          </a:prstGeom>
        </p:spPr>
      </p:pic>
      <p:pic>
        <p:nvPicPr>
          <p:cNvPr id="3" name="Afbeelding 2" descr="IMG_1719.JPG"/>
          <p:cNvPicPr>
            <a:picLocks noChangeAspect="1"/>
          </p:cNvPicPr>
          <p:nvPr/>
        </p:nvPicPr>
        <p:blipFill>
          <a:blip r:embed="rId3" cstate="print"/>
          <a:srcRect t="22700" b="30302"/>
          <a:stretch>
            <a:fillRect/>
          </a:stretch>
        </p:blipFill>
        <p:spPr>
          <a:xfrm>
            <a:off x="0" y="3634880"/>
            <a:ext cx="9144000" cy="3223120"/>
          </a:xfrm>
          <a:prstGeom prst="rect">
            <a:avLst/>
          </a:prstGeom>
        </p:spPr>
      </p:pic>
      <p:sp>
        <p:nvSpPr>
          <p:cNvPr id="4" name="Titel 5"/>
          <p:cNvSpPr txBox="1">
            <a:spLocks/>
          </p:cNvSpPr>
          <p:nvPr/>
        </p:nvSpPr>
        <p:spPr>
          <a:xfrm>
            <a:off x="457200" y="274638"/>
            <a:ext cx="145050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20.JPG"/>
          <p:cNvPicPr>
            <a:picLocks noChangeAspect="1"/>
          </p:cNvPicPr>
          <p:nvPr/>
        </p:nvPicPr>
        <p:blipFill>
          <a:blip r:embed="rId2" cstate="print"/>
          <a:srcRect t="24800" b="17451"/>
          <a:stretch>
            <a:fillRect/>
          </a:stretch>
        </p:blipFill>
        <p:spPr>
          <a:xfrm>
            <a:off x="0" y="0"/>
            <a:ext cx="9144000" cy="3960440"/>
          </a:xfrm>
          <a:prstGeom prst="rect">
            <a:avLst/>
          </a:prstGeom>
        </p:spPr>
      </p:pic>
      <p:pic>
        <p:nvPicPr>
          <p:cNvPr id="3" name="Afbeelding 2" descr="IMG_1721.JPG"/>
          <p:cNvPicPr>
            <a:picLocks noChangeAspect="1"/>
          </p:cNvPicPr>
          <p:nvPr/>
        </p:nvPicPr>
        <p:blipFill>
          <a:blip r:embed="rId3" cstate="print"/>
          <a:srcRect t="24800" b="26501"/>
          <a:stretch>
            <a:fillRect/>
          </a:stretch>
        </p:blipFill>
        <p:spPr>
          <a:xfrm>
            <a:off x="0" y="3518248"/>
            <a:ext cx="9144000" cy="3339752"/>
          </a:xfrm>
          <a:prstGeom prst="rect">
            <a:avLst/>
          </a:prstGeom>
        </p:spPr>
      </p:pic>
      <p:sp>
        <p:nvSpPr>
          <p:cNvPr id="4" name="Titel 5"/>
          <p:cNvSpPr txBox="1">
            <a:spLocks/>
          </p:cNvSpPr>
          <p:nvPr/>
        </p:nvSpPr>
        <p:spPr>
          <a:xfrm>
            <a:off x="0" y="274638"/>
            <a:ext cx="147565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Wiskunst\diversen\plverve\swin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4113" y="304800"/>
            <a:ext cx="2657475" cy="63246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99592" y="76470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“Swing”, 1977, Arie </a:t>
            </a:r>
            <a:r>
              <a:rPr lang="nl-NL" dirty="0" err="1"/>
              <a:t>Berkulin</a:t>
            </a:r>
            <a:r>
              <a:rPr lang="nl-NL" dirty="0"/>
              <a:t>, Eindhoven</a:t>
            </a:r>
            <a:endParaRPr lang="en-US" dirty="0"/>
          </a:p>
        </p:txBody>
      </p:sp>
      <p:pic>
        <p:nvPicPr>
          <p:cNvPr id="4098" name="Picture 2" descr="http://popkebakker.nl/sites/default/files/styles/afbeelding/public/werkafbeeldingen/IMG_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780928"/>
            <a:ext cx="2987316" cy="1991544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755576" y="2420888"/>
            <a:ext cx="3384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Popke</a:t>
            </a:r>
            <a:r>
              <a:rPr lang="nl-NL" dirty="0" smtClean="0"/>
              <a:t> Bakker, dubbelverstek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Zie: o.a.</a:t>
            </a:r>
            <a:endParaRPr 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 l="4599" t="16353" r="6866" b="20281"/>
          <a:stretch>
            <a:fillRect/>
          </a:stretch>
        </p:blipFill>
        <p:spPr bwMode="auto">
          <a:xfrm>
            <a:off x="827584" y="5301208"/>
            <a:ext cx="3384376" cy="13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3571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3" name="Afbeelding 2" descr="IMG_1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4" name="Afbeelding 3" descr="IMG_17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5" name="Afbeelding 4" descr="IMG_17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sp>
        <p:nvSpPr>
          <p:cNvPr id="6" name="Titel 5"/>
          <p:cNvSpPr txBox="1">
            <a:spLocks/>
          </p:cNvSpPr>
          <p:nvPr/>
        </p:nvSpPr>
        <p:spPr>
          <a:xfrm>
            <a:off x="0" y="3429000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26.JPG"/>
          <p:cNvPicPr>
            <a:picLocks noChangeAspect="1"/>
          </p:cNvPicPr>
          <p:nvPr/>
        </p:nvPicPr>
        <p:blipFill>
          <a:blip r:embed="rId2" cstate="print"/>
          <a:srcRect l="29525"/>
          <a:stretch>
            <a:fillRect/>
          </a:stretch>
        </p:blipFill>
        <p:spPr>
          <a:xfrm>
            <a:off x="0" y="0"/>
            <a:ext cx="6444208" cy="6858000"/>
          </a:xfrm>
          <a:prstGeom prst="rect">
            <a:avLst/>
          </a:prstGeom>
        </p:spPr>
      </p:pic>
      <p:pic>
        <p:nvPicPr>
          <p:cNvPr id="4" name="Afbeelding 3" descr="IMG_1726.JPG"/>
          <p:cNvPicPr>
            <a:picLocks noChangeAspect="1"/>
          </p:cNvPicPr>
          <p:nvPr/>
        </p:nvPicPr>
        <p:blipFill>
          <a:blip r:embed="rId2" cstate="print"/>
          <a:srcRect l="70474"/>
          <a:stretch>
            <a:fillRect/>
          </a:stretch>
        </p:blipFill>
        <p:spPr>
          <a:xfrm>
            <a:off x="6444208" y="0"/>
            <a:ext cx="2699792" cy="6858000"/>
          </a:xfrm>
          <a:prstGeom prst="rect">
            <a:avLst/>
          </a:prstGeom>
        </p:spPr>
      </p:pic>
      <p:pic>
        <p:nvPicPr>
          <p:cNvPr id="5" name="Afbeelding 4" descr="IMG_1727.JPG"/>
          <p:cNvPicPr>
            <a:picLocks noChangeAspect="1"/>
          </p:cNvPicPr>
          <p:nvPr/>
        </p:nvPicPr>
        <p:blipFill>
          <a:blip r:embed="rId3" cstate="print"/>
          <a:srcRect l="35038" t="25850"/>
          <a:stretch>
            <a:fillRect/>
          </a:stretch>
        </p:blipFill>
        <p:spPr>
          <a:xfrm>
            <a:off x="4860032" y="3190626"/>
            <a:ext cx="4283967" cy="3667374"/>
          </a:xfrm>
          <a:prstGeom prst="rect">
            <a:avLst/>
          </a:prstGeom>
        </p:spPr>
      </p:pic>
      <p:sp>
        <p:nvSpPr>
          <p:cNvPr id="7" name="Titel 5"/>
          <p:cNvSpPr txBox="1">
            <a:spLocks/>
          </p:cNvSpPr>
          <p:nvPr/>
        </p:nvSpPr>
        <p:spPr>
          <a:xfrm>
            <a:off x="467544" y="188640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IMG_1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1983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304800" y="158750"/>
          <a:ext cx="8534400" cy="6394450"/>
        </p:xfrm>
        <a:graphic>
          <a:graphicData uri="http://schemas.openxmlformats.org/presentationml/2006/ole">
            <p:oleObj spid="_x0000_s1034" name="Dia" r:id="rId3" imgW="4533840" imgH="3390840" progId="PowerPoint.Slide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1081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0" y="5445224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0" y="5445224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32.JPG"/>
          <p:cNvPicPr>
            <a:picLocks noChangeAspect="1"/>
          </p:cNvPicPr>
          <p:nvPr/>
        </p:nvPicPr>
        <p:blipFill>
          <a:blip r:embed="rId2" cstate="print"/>
          <a:srcRect b="48950"/>
          <a:stretch>
            <a:fillRect/>
          </a:stretch>
        </p:blipFill>
        <p:spPr>
          <a:xfrm>
            <a:off x="0" y="0"/>
            <a:ext cx="9144000" cy="3501008"/>
          </a:xfrm>
          <a:prstGeom prst="rect">
            <a:avLst/>
          </a:prstGeom>
        </p:spPr>
      </p:pic>
      <p:pic>
        <p:nvPicPr>
          <p:cNvPr id="3" name="Afbeelding 2" descr="IMG_1735.JPG"/>
          <p:cNvPicPr>
            <a:picLocks noChangeAspect="1"/>
          </p:cNvPicPr>
          <p:nvPr/>
        </p:nvPicPr>
        <p:blipFill>
          <a:blip r:embed="rId3" cstate="print"/>
          <a:srcRect t="27950" b="24800"/>
          <a:stretch>
            <a:fillRect/>
          </a:stretch>
        </p:blipFill>
        <p:spPr>
          <a:xfrm>
            <a:off x="0" y="3501008"/>
            <a:ext cx="9144000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36.JPG"/>
          <p:cNvPicPr>
            <a:picLocks noChangeAspect="1"/>
          </p:cNvPicPr>
          <p:nvPr/>
        </p:nvPicPr>
        <p:blipFill>
          <a:blip r:embed="rId2" cstate="print"/>
          <a:srcRect t="22700" b="18501"/>
          <a:stretch>
            <a:fillRect/>
          </a:stretch>
        </p:blipFill>
        <p:spPr>
          <a:xfrm>
            <a:off x="0" y="0"/>
            <a:ext cx="9144000" cy="4032448"/>
          </a:xfrm>
          <a:prstGeom prst="rect">
            <a:avLst/>
          </a:prstGeom>
        </p:spPr>
      </p:pic>
      <p:pic>
        <p:nvPicPr>
          <p:cNvPr id="3" name="Afbeelding 2" descr="IMG_1737.JPG"/>
          <p:cNvPicPr>
            <a:picLocks noChangeAspect="1"/>
          </p:cNvPicPr>
          <p:nvPr/>
        </p:nvPicPr>
        <p:blipFill>
          <a:blip r:embed="rId3" cstate="print"/>
          <a:srcRect t="22449" b="32801"/>
          <a:stretch>
            <a:fillRect/>
          </a:stretch>
        </p:blipFill>
        <p:spPr>
          <a:xfrm>
            <a:off x="0" y="3789040"/>
            <a:ext cx="9144000" cy="3068960"/>
          </a:xfrm>
          <a:prstGeom prst="rect">
            <a:avLst/>
          </a:prstGeom>
        </p:spPr>
      </p:pic>
      <p:sp>
        <p:nvSpPr>
          <p:cNvPr id="4" name="Titel 5"/>
          <p:cNvSpPr txBox="1">
            <a:spLocks/>
          </p:cNvSpPr>
          <p:nvPr/>
        </p:nvSpPr>
        <p:spPr>
          <a:xfrm>
            <a:off x="0" y="3140968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/>
          <a:srcRect l="6832" t="21656" r="51661" b="10423"/>
          <a:stretch/>
        </p:blipFill>
        <p:spPr>
          <a:xfrm>
            <a:off x="827584" y="188640"/>
            <a:ext cx="7128792" cy="655848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812360" y="2924944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V, S</a:t>
            </a:r>
            <a:r>
              <a:rPr lang="nl-NL" baseline="-25000" dirty="0" smtClean="0"/>
              <a:t>V</a:t>
            </a:r>
            <a:r>
              <a:rPr lang="nl-NL" dirty="0" smtClean="0"/>
              <a:t>, D, G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7740352" y="3789040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V, S</a:t>
            </a:r>
            <a:r>
              <a:rPr lang="nl-NL" baseline="-25000" dirty="0" smtClean="0"/>
              <a:t>V</a:t>
            </a:r>
            <a:r>
              <a:rPr lang="nl-NL" dirty="0" smtClean="0"/>
              <a:t>, S</a:t>
            </a:r>
            <a:r>
              <a:rPr lang="nl-NL" baseline="-25000" dirty="0" smtClean="0"/>
              <a:t>H</a:t>
            </a:r>
            <a:r>
              <a:rPr lang="nl-NL" dirty="0" smtClean="0"/>
              <a:t>, D, G</a:t>
            </a:r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23206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3" name="Afbeelding 2" descr="IMG_1739.JPG"/>
          <p:cNvPicPr>
            <a:picLocks noChangeAspect="1"/>
          </p:cNvPicPr>
          <p:nvPr/>
        </p:nvPicPr>
        <p:blipFill>
          <a:blip r:embed="rId3" cstate="print"/>
          <a:srcRect l="21650" t="35300" r="23225" b="11151"/>
          <a:stretch>
            <a:fillRect/>
          </a:stretch>
        </p:blipFill>
        <p:spPr>
          <a:xfrm>
            <a:off x="0" y="3422044"/>
            <a:ext cx="4716016" cy="3435955"/>
          </a:xfrm>
          <a:prstGeom prst="rect">
            <a:avLst/>
          </a:prstGeom>
        </p:spPr>
      </p:pic>
      <p:pic>
        <p:nvPicPr>
          <p:cNvPr id="4" name="Afbeelding 3" descr="IMG_1740.JPG"/>
          <p:cNvPicPr>
            <a:picLocks noChangeAspect="1"/>
          </p:cNvPicPr>
          <p:nvPr/>
        </p:nvPicPr>
        <p:blipFill>
          <a:blip r:embed="rId4" cstate="print"/>
          <a:srcRect b="3054"/>
          <a:stretch>
            <a:fillRect/>
          </a:stretch>
        </p:blipFill>
        <p:spPr>
          <a:xfrm>
            <a:off x="0" y="0"/>
            <a:ext cx="4716016" cy="3429000"/>
          </a:xfrm>
          <a:prstGeom prst="rect">
            <a:avLst/>
          </a:prstGeom>
        </p:spPr>
      </p:pic>
      <p:pic>
        <p:nvPicPr>
          <p:cNvPr id="5" name="Afbeelding 4" descr="IMG_1741.JPG"/>
          <p:cNvPicPr>
            <a:picLocks noChangeAspect="1"/>
          </p:cNvPicPr>
          <p:nvPr/>
        </p:nvPicPr>
        <p:blipFill>
          <a:blip r:embed="rId5" cstate="print"/>
          <a:srcRect l="9838" b="7749"/>
          <a:stretch>
            <a:fillRect/>
          </a:stretch>
        </p:blipFill>
        <p:spPr>
          <a:xfrm>
            <a:off x="4675536" y="0"/>
            <a:ext cx="4468464" cy="3429000"/>
          </a:xfrm>
          <a:prstGeom prst="rect">
            <a:avLst/>
          </a:prstGeom>
        </p:spPr>
      </p:pic>
      <p:sp>
        <p:nvSpPr>
          <p:cNvPr id="6" name="Titel 5"/>
          <p:cNvSpPr txBox="1">
            <a:spLocks/>
          </p:cNvSpPr>
          <p:nvPr/>
        </p:nvSpPr>
        <p:spPr>
          <a:xfrm>
            <a:off x="0" y="2708920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44.JPG"/>
          <p:cNvPicPr>
            <a:picLocks noChangeAspect="1"/>
          </p:cNvPicPr>
          <p:nvPr/>
        </p:nvPicPr>
        <p:blipFill>
          <a:blip r:embed="rId2" cstate="print"/>
          <a:srcRect t="19550" b="20601"/>
          <a:stretch>
            <a:fillRect/>
          </a:stretch>
        </p:blipFill>
        <p:spPr>
          <a:xfrm>
            <a:off x="0" y="0"/>
            <a:ext cx="9144000" cy="4104456"/>
          </a:xfrm>
          <a:prstGeom prst="rect">
            <a:avLst/>
          </a:prstGeom>
        </p:spPr>
      </p:pic>
      <p:pic>
        <p:nvPicPr>
          <p:cNvPr id="3" name="Afbeelding 2" descr="IMG_1745.JPG"/>
          <p:cNvPicPr>
            <a:picLocks noChangeAspect="1"/>
          </p:cNvPicPr>
          <p:nvPr/>
        </p:nvPicPr>
        <p:blipFill>
          <a:blip r:embed="rId3" cstate="print"/>
          <a:srcRect t="28748" b="26501"/>
          <a:stretch>
            <a:fillRect/>
          </a:stretch>
        </p:blipFill>
        <p:spPr>
          <a:xfrm>
            <a:off x="0" y="3789040"/>
            <a:ext cx="9144000" cy="3068960"/>
          </a:xfrm>
          <a:prstGeom prst="rect">
            <a:avLst/>
          </a:prstGeom>
        </p:spPr>
      </p:pic>
      <p:sp>
        <p:nvSpPr>
          <p:cNvPr id="4" name="Titel 5"/>
          <p:cNvSpPr txBox="1">
            <a:spLocks/>
          </p:cNvSpPr>
          <p:nvPr/>
        </p:nvSpPr>
        <p:spPr>
          <a:xfrm>
            <a:off x="0" y="260648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2005</a:t>
            </a:r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0" y="2924944"/>
            <a:ext cx="2088232" cy="6663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</a:t>
            </a: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Ames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4" descr="bedro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0513"/>
            <a:ext cx="8785225" cy="6278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079500" y="5661025"/>
            <a:ext cx="8064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4400" i="1">
                <a:solidFill>
                  <a:schemeClr val="bg1"/>
                </a:solidFill>
                <a:latin typeface="Times New Roman" panose="02020603050405020304" pitchFamily="18" charset="0"/>
              </a:rPr>
              <a:t>Een reusachtig 2006 toegewenst</a:t>
            </a:r>
          </a:p>
        </p:txBody>
      </p:sp>
    </p:spTree>
    <p:extLst>
      <p:ext uri="{BB962C8B-B14F-4D97-AF65-F5344CB8AC3E}">
        <p14:creationId xmlns="" xmlns:p14="http://schemas.microsoft.com/office/powerpoint/2010/main" val="145394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Welke activerende vraag?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3754760" cy="4349080"/>
          </a:xfrm>
        </p:spPr>
        <p:txBody>
          <a:bodyPr/>
          <a:lstStyle/>
          <a:p>
            <a:r>
              <a:rPr lang="nl-NL" dirty="0" smtClean="0"/>
              <a:t>Hoe ziet deze kamer eruit?</a:t>
            </a:r>
          </a:p>
          <a:p>
            <a:r>
              <a:rPr lang="nl-NL" dirty="0" smtClean="0"/>
              <a:t>Teken een bovenaanzicht en een zijaanzicht (Wat weet je ….,  dus…)</a:t>
            </a:r>
            <a:endParaRPr lang="nl-NL" dirty="0"/>
          </a:p>
        </p:txBody>
      </p:sp>
      <p:pic>
        <p:nvPicPr>
          <p:cNvPr id="4" name="Picture 4" descr="bedro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292967" cy="3068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afgekeken van M.C. </a:t>
            </a:r>
            <a:r>
              <a:rPr lang="nl-NL" dirty="0" err="1" smtClean="0"/>
              <a:t>Escher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3100" dirty="0" smtClean="0"/>
              <a:t>er bestaan 7 soorten symmetrie in randornamenten </a:t>
            </a:r>
            <a:endParaRPr lang="en-US" sz="31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728" y="0"/>
            <a:ext cx="2810272" cy="275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 descr="Scan_20161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869432" y="1355232"/>
            <a:ext cx="4633336" cy="6372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83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46.JPG"/>
          <p:cNvPicPr>
            <a:picLocks noChangeAspect="1"/>
          </p:cNvPicPr>
          <p:nvPr/>
        </p:nvPicPr>
        <p:blipFill>
          <a:blip r:embed="rId2" cstate="print"/>
          <a:srcRect l="16138" r="24013"/>
          <a:stretch>
            <a:fillRect/>
          </a:stretch>
        </p:blipFill>
        <p:spPr>
          <a:xfrm>
            <a:off x="0" y="0"/>
            <a:ext cx="5472608" cy="6858000"/>
          </a:xfrm>
          <a:prstGeom prst="rect">
            <a:avLst/>
          </a:prstGeom>
        </p:spPr>
      </p:pic>
      <p:pic>
        <p:nvPicPr>
          <p:cNvPr id="3" name="Afbeelding 2" descr="IMG_1747.JPG"/>
          <p:cNvPicPr>
            <a:picLocks noChangeAspect="1"/>
          </p:cNvPicPr>
          <p:nvPr/>
        </p:nvPicPr>
        <p:blipFill>
          <a:blip r:embed="rId3" cstate="print"/>
          <a:srcRect l="18500" r="40949"/>
          <a:stretch>
            <a:fillRect/>
          </a:stretch>
        </p:blipFill>
        <p:spPr>
          <a:xfrm>
            <a:off x="5436096" y="0"/>
            <a:ext cx="3707904" cy="6858000"/>
          </a:xfrm>
          <a:prstGeom prst="rect">
            <a:avLst/>
          </a:prstGeom>
        </p:spPr>
      </p:pic>
      <p:sp>
        <p:nvSpPr>
          <p:cNvPr id="4" name="Titel 5"/>
          <p:cNvSpPr txBox="1">
            <a:spLocks/>
          </p:cNvSpPr>
          <p:nvPr/>
        </p:nvSpPr>
        <p:spPr>
          <a:xfrm>
            <a:off x="0" y="0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2006</a:t>
            </a:r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0" y="6093296"/>
            <a:ext cx="2411760" cy="6663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George Hart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48.JPG"/>
          <p:cNvPicPr>
            <a:picLocks noChangeAspect="1"/>
          </p:cNvPicPr>
          <p:nvPr/>
        </p:nvPicPr>
        <p:blipFill>
          <a:blip r:embed="rId2" cstate="print"/>
          <a:srcRect l="24800" r="20863"/>
          <a:stretch>
            <a:fillRect/>
          </a:stretch>
        </p:blipFill>
        <p:spPr>
          <a:xfrm>
            <a:off x="0" y="0"/>
            <a:ext cx="4968552" cy="6858000"/>
          </a:xfrm>
          <a:prstGeom prst="rect">
            <a:avLst/>
          </a:prstGeom>
        </p:spPr>
      </p:pic>
      <p:pic>
        <p:nvPicPr>
          <p:cNvPr id="3" name="Afbeelding 2" descr="IMG_1749.JPG"/>
          <p:cNvPicPr>
            <a:picLocks noChangeAspect="1"/>
          </p:cNvPicPr>
          <p:nvPr/>
        </p:nvPicPr>
        <p:blipFill>
          <a:blip r:embed="rId3" cstate="print"/>
          <a:srcRect l="16138" r="37400"/>
          <a:stretch>
            <a:fillRect/>
          </a:stretch>
        </p:blipFill>
        <p:spPr>
          <a:xfrm>
            <a:off x="4895528" y="0"/>
            <a:ext cx="4248472" cy="6858000"/>
          </a:xfrm>
          <a:prstGeom prst="rect">
            <a:avLst/>
          </a:prstGeom>
        </p:spPr>
      </p:pic>
      <p:sp>
        <p:nvSpPr>
          <p:cNvPr id="4" name="Titel 5"/>
          <p:cNvSpPr txBox="1">
            <a:spLocks/>
          </p:cNvSpPr>
          <p:nvPr/>
        </p:nvSpPr>
        <p:spPr>
          <a:xfrm>
            <a:off x="-13667" y="5911081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2007</a:t>
            </a:r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4427984" y="6191672"/>
            <a:ext cx="4716016" cy="6663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Anneke van </a:t>
            </a:r>
            <a:r>
              <a:rPr lang="nl-NL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</a:t>
            </a: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ergen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>
          <a:blip r:embed="rId2" cstate="print"/>
          <a:srcRect l="8553" t="40000" r="50674" b="7368"/>
          <a:stretch>
            <a:fillRect/>
          </a:stretch>
        </p:blipFill>
        <p:spPr bwMode="auto">
          <a:xfrm>
            <a:off x="179512" y="332656"/>
            <a:ext cx="864096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26" t="13250" r="2751" b="21650"/>
          <a:stretch/>
        </p:blipFill>
        <p:spPr>
          <a:xfrm>
            <a:off x="0" y="0"/>
            <a:ext cx="5400600" cy="356209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38" t="15350" r="14563" b="23218"/>
          <a:stretch/>
        </p:blipFill>
        <p:spPr>
          <a:xfrm>
            <a:off x="0" y="3562098"/>
            <a:ext cx="5400600" cy="325127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38" r="25588"/>
          <a:stretch/>
        </p:blipFill>
        <p:spPr>
          <a:xfrm>
            <a:off x="5400600" y="-12056"/>
            <a:ext cx="3730824" cy="6858000"/>
          </a:xfrm>
          <a:prstGeom prst="rect">
            <a:avLst/>
          </a:prstGeom>
        </p:spPr>
      </p:pic>
      <p:sp>
        <p:nvSpPr>
          <p:cNvPr id="6" name="Titel 5"/>
          <p:cNvSpPr txBox="1">
            <a:spLocks/>
          </p:cNvSpPr>
          <p:nvPr/>
        </p:nvSpPr>
        <p:spPr>
          <a:xfrm>
            <a:off x="7452320" y="6093296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2008</a:t>
            </a:r>
          </a:p>
        </p:txBody>
      </p:sp>
    </p:spTree>
    <p:extLst>
      <p:ext uri="{BB962C8B-B14F-4D97-AF65-F5344CB8AC3E}">
        <p14:creationId xmlns="" xmlns:p14="http://schemas.microsoft.com/office/powerpoint/2010/main" val="29905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Een kerstsfeer- variant op het draakje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r>
              <a:rPr lang="nl-NL" dirty="0" smtClean="0"/>
              <a:t>Kerstkaart 2007:</a:t>
            </a:r>
          </a:p>
          <a:p>
            <a:r>
              <a:rPr lang="nl-NL" dirty="0" smtClean="0">
                <a:hlinkClick r:id="rId2"/>
              </a:rPr>
              <a:t>http://youtu.be/UIoNAYvzNmY</a:t>
            </a:r>
            <a:endParaRPr lang="nl-NL" dirty="0" smtClean="0"/>
          </a:p>
          <a:p>
            <a:r>
              <a:rPr lang="nl-NL" dirty="0" smtClean="0"/>
              <a:t>Van 				naar</a:t>
            </a:r>
            <a:endParaRPr lang="nl-NL" dirty="0"/>
          </a:p>
        </p:txBody>
      </p:sp>
      <p:pic>
        <p:nvPicPr>
          <p:cNvPr id="1026" name="Picture 2" descr="http://www.arsetmathesis.nl/images/draakje(A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153700"/>
            <a:ext cx="2723629" cy="3704300"/>
          </a:xfrm>
          <a:prstGeom prst="rect">
            <a:avLst/>
          </a:prstGeom>
          <a:noFill/>
        </p:spPr>
      </p:pic>
      <p:pic>
        <p:nvPicPr>
          <p:cNvPr id="1027" name="Picture 3" descr="bouwplaat"/>
          <p:cNvPicPr>
            <a:picLocks noChangeAspect="1" noChangeArrowheads="1"/>
          </p:cNvPicPr>
          <p:nvPr/>
        </p:nvPicPr>
        <p:blipFill>
          <a:blip r:embed="rId4" cstate="print"/>
          <a:srcRect t="15631" b="10548"/>
          <a:stretch>
            <a:fillRect/>
          </a:stretch>
        </p:blipFill>
        <p:spPr bwMode="auto">
          <a:xfrm>
            <a:off x="5076056" y="3068960"/>
            <a:ext cx="361424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359101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84"/>
          <a:stretch/>
        </p:blipFill>
        <p:spPr>
          <a:xfrm>
            <a:off x="4896020" y="3140968"/>
            <a:ext cx="4247980" cy="372952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4896020" cy="37170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7325"/>
          <a:stretch/>
        </p:blipFill>
        <p:spPr>
          <a:xfrm>
            <a:off x="4788024" y="0"/>
            <a:ext cx="4355976" cy="3140968"/>
          </a:xfrm>
          <a:prstGeom prst="rect">
            <a:avLst/>
          </a:prstGeom>
        </p:spPr>
      </p:pic>
      <p:sp>
        <p:nvSpPr>
          <p:cNvPr id="10" name="Titel 5"/>
          <p:cNvSpPr txBox="1">
            <a:spLocks/>
          </p:cNvSpPr>
          <p:nvPr/>
        </p:nvSpPr>
        <p:spPr>
          <a:xfrm>
            <a:off x="0" y="0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2009</a:t>
            </a:r>
          </a:p>
        </p:txBody>
      </p:sp>
      <p:sp>
        <p:nvSpPr>
          <p:cNvPr id="11" name="Titel 5"/>
          <p:cNvSpPr txBox="1">
            <a:spLocks/>
          </p:cNvSpPr>
          <p:nvPr/>
        </p:nvSpPr>
        <p:spPr>
          <a:xfrm>
            <a:off x="4716016" y="0"/>
            <a:ext cx="2448272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Henk</a:t>
            </a:r>
            <a:r>
              <a:rPr kumimoji="0" lang="nl-NL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Verbeek</a:t>
            </a: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839744" y="0"/>
            <a:ext cx="2304256" cy="1728192"/>
          </a:xfrm>
          <a:prstGeom prst="rect">
            <a:avLst/>
          </a:prstGeom>
          <a:noFill/>
        </p:spPr>
      </p:pic>
      <p:pic>
        <p:nvPicPr>
          <p:cNvPr id="13" name="Picture 3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839947" y="1628800"/>
            <a:ext cx="2304054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6240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kerstprijsvraag 6.jpg"/>
          <p:cNvPicPr>
            <a:picLocks noChangeAspect="1"/>
          </p:cNvPicPr>
          <p:nvPr/>
        </p:nvPicPr>
        <p:blipFill>
          <a:blip r:embed="rId2" cstate="print"/>
          <a:srcRect l="5915" t="13310" r="13240" b="17184"/>
          <a:stretch>
            <a:fillRect/>
          </a:stretch>
        </p:blipFill>
        <p:spPr bwMode="auto">
          <a:xfrm>
            <a:off x="0" y="0"/>
            <a:ext cx="2843808" cy="325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5" descr="sneeuwman 0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620688"/>
            <a:ext cx="601216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1" descr="kerstprijsvraag 5.jpg"/>
          <p:cNvPicPr>
            <a:picLocks noChangeAspect="1"/>
          </p:cNvPicPr>
          <p:nvPr/>
        </p:nvPicPr>
        <p:blipFill>
          <a:blip r:embed="rId4" cstate="print"/>
          <a:srcRect l="2401" t="6951" r="17800" b="15350"/>
          <a:stretch>
            <a:fillRect/>
          </a:stretch>
        </p:blipFill>
        <p:spPr bwMode="auto">
          <a:xfrm>
            <a:off x="0" y="3166038"/>
            <a:ext cx="2843808" cy="369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3275856" y="5657671"/>
            <a:ext cx="5868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Zie verder artikel in </a:t>
            </a:r>
            <a:r>
              <a:rPr lang="nl-NL" dirty="0" err="1" smtClean="0"/>
              <a:t>Euclides</a:t>
            </a:r>
            <a:r>
              <a:rPr lang="nl-NL" dirty="0" smtClean="0"/>
              <a:t>, maart 2010, </a:t>
            </a:r>
            <a:r>
              <a:rPr lang="nl-NL" dirty="0" err="1" smtClean="0"/>
              <a:t>jrg</a:t>
            </a:r>
            <a:r>
              <a:rPr lang="nl-NL" dirty="0" smtClean="0"/>
              <a:t>. 85, no. 5, </a:t>
            </a:r>
          </a:p>
          <a:p>
            <a:r>
              <a:rPr lang="nl-NL" dirty="0" smtClean="0"/>
              <a:t>Viervlakken tussen Kunst en Wiskunde, </a:t>
            </a:r>
            <a:r>
              <a:rPr lang="nl-NL" sz="1600" i="1" dirty="0" smtClean="0"/>
              <a:t>Kijkend naar het werk van kunstenaar Henk Verbeek met de blik van een wiskundige.</a:t>
            </a:r>
            <a:r>
              <a:rPr lang="nl-NL" sz="1600" dirty="0" smtClean="0"/>
              <a:t> </a:t>
            </a:r>
            <a:endParaRPr lang="nl-N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7380312" y="476672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2010</a:t>
            </a:r>
          </a:p>
        </p:txBody>
      </p:sp>
    </p:spTree>
    <p:extLst>
      <p:ext uri="{BB962C8B-B14F-4D97-AF65-F5344CB8AC3E}">
        <p14:creationId xmlns="" xmlns:p14="http://schemas.microsoft.com/office/powerpoint/2010/main" val="32838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7308304" y="260648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2011</a:t>
            </a:r>
          </a:p>
        </p:txBody>
      </p:sp>
      <p:sp>
        <p:nvSpPr>
          <p:cNvPr id="4" name="Titel 5"/>
          <p:cNvSpPr txBox="1">
            <a:spLocks/>
          </p:cNvSpPr>
          <p:nvPr/>
        </p:nvSpPr>
        <p:spPr>
          <a:xfrm>
            <a:off x="3275856" y="6093296"/>
            <a:ext cx="3384376" cy="611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Patrick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Hughes</a:t>
            </a: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4034" name="Picture 2" descr="http://www.patrickhughes.co.uk/img/about/portraits/Patrick-Hughes-In-His-Stud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6494" y="5157193"/>
            <a:ext cx="2547506" cy="1700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214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2170584" cy="1143000"/>
          </a:xfrm>
        </p:spPr>
        <p:txBody>
          <a:bodyPr>
            <a:noAutofit/>
          </a:bodyPr>
          <a:lstStyle/>
          <a:p>
            <a:r>
              <a:rPr lang="nl-NL" sz="3200" dirty="0" smtClean="0"/>
              <a:t>Foto’s  van het object (drie piramides) bij de bouwplaat </a:t>
            </a:r>
            <a:endParaRPr lang="nl-NL" sz="3200" dirty="0"/>
          </a:p>
        </p:txBody>
      </p:sp>
      <p:pic>
        <p:nvPicPr>
          <p:cNvPr id="5" name="Afbeelding 4" descr="IMG_3569.jpg"/>
          <p:cNvPicPr/>
          <p:nvPr/>
        </p:nvPicPr>
        <p:blipFill>
          <a:blip r:embed="rId2" cstate="print"/>
          <a:srcRect t="20044" b="20705"/>
          <a:stretch>
            <a:fillRect/>
          </a:stretch>
        </p:blipFill>
        <p:spPr>
          <a:xfrm>
            <a:off x="3707904" y="116632"/>
            <a:ext cx="5258569" cy="2232248"/>
          </a:xfrm>
          <a:prstGeom prst="rect">
            <a:avLst/>
          </a:prstGeom>
        </p:spPr>
      </p:pic>
      <p:pic>
        <p:nvPicPr>
          <p:cNvPr id="6" name="Afbeelding 5" descr="IMG_3571.jpg"/>
          <p:cNvPicPr/>
          <p:nvPr/>
        </p:nvPicPr>
        <p:blipFill>
          <a:blip r:embed="rId3" cstate="print"/>
          <a:srcRect t="23128" r="2314" b="24229"/>
          <a:stretch>
            <a:fillRect/>
          </a:stretch>
        </p:blipFill>
        <p:spPr>
          <a:xfrm>
            <a:off x="3707904" y="2564904"/>
            <a:ext cx="5265192" cy="1944216"/>
          </a:xfrm>
          <a:prstGeom prst="rect">
            <a:avLst/>
          </a:prstGeom>
        </p:spPr>
      </p:pic>
      <p:pic>
        <p:nvPicPr>
          <p:cNvPr id="7" name="Afbeelding 6" descr="IMG_3570.jpg"/>
          <p:cNvPicPr/>
          <p:nvPr/>
        </p:nvPicPr>
        <p:blipFill>
          <a:blip r:embed="rId4" cstate="print"/>
          <a:srcRect t="22467" b="20485"/>
          <a:stretch>
            <a:fillRect/>
          </a:stretch>
        </p:blipFill>
        <p:spPr>
          <a:xfrm>
            <a:off x="3707904" y="4653136"/>
            <a:ext cx="5225801" cy="2082552"/>
          </a:xfrm>
          <a:prstGeom prst="rect">
            <a:avLst/>
          </a:prstGeom>
        </p:spPr>
      </p:pic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3429000"/>
            <a:ext cx="2736304" cy="28803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nl-NL" dirty="0" smtClean="0"/>
              <a:t>	</a:t>
            </a:r>
            <a:r>
              <a:rPr lang="nl-NL" sz="2400" dirty="0" smtClean="0"/>
              <a:t>Maar hier heb je weinig aan , want je moet  juist met dit object iets gaan doen door met je hoofd te bewegen ……, dus toch maar even maken ……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1984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_1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5372100" cy="2371725"/>
          </a:xfrm>
          <a:prstGeom prst="rect">
            <a:avLst/>
          </a:prstGeom>
          <a:noFill/>
        </p:spPr>
      </p:pic>
      <p:pic>
        <p:nvPicPr>
          <p:cNvPr id="1025" name="Picture 1" descr="IMG_1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5"/>
            <a:ext cx="4000500" cy="32004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508104" y="614592"/>
            <a:ext cx="3485498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sz="1200" b="1" dirty="0"/>
              <a:t>Bronnen en meer informatie:</a:t>
            </a:r>
            <a:endParaRPr lang="nl-NL" sz="1200" dirty="0"/>
          </a:p>
          <a:p>
            <a:r>
              <a:rPr lang="nl-NL" sz="1200" dirty="0"/>
              <a:t>Zie voor verdere uitvoerige </a:t>
            </a:r>
            <a:r>
              <a:rPr lang="nl-NL" sz="1200" dirty="0" smtClean="0"/>
              <a:t>verklaringen en achtergrondinformatie in de </a:t>
            </a:r>
            <a:r>
              <a:rPr lang="nl-NL" sz="1200" dirty="0"/>
              <a:t>columns van Bruno Ernst op de site van de stichting Ars et Mathesis (Kunst en Wiskunde):</a:t>
            </a:r>
          </a:p>
          <a:p>
            <a:r>
              <a:rPr lang="nl-NL" sz="1200" dirty="0"/>
              <a:t>http://www.arsetmathesis.nl/ , </a:t>
            </a:r>
            <a:r>
              <a:rPr lang="nl-NL" sz="1200" dirty="0" err="1"/>
              <a:t>Bruno’s</a:t>
            </a:r>
            <a:r>
              <a:rPr lang="nl-NL" sz="1200" dirty="0"/>
              <a:t> </a:t>
            </a:r>
            <a:r>
              <a:rPr lang="nl-NL" sz="1200" dirty="0" err="1"/>
              <a:t>column’s</a:t>
            </a:r>
            <a:r>
              <a:rPr lang="nl-NL" sz="1200" dirty="0"/>
              <a:t>, </a:t>
            </a:r>
            <a:endParaRPr lang="nl-NL" sz="1200" dirty="0" smtClean="0"/>
          </a:p>
          <a:p>
            <a:r>
              <a:rPr lang="nl-NL" sz="1200" dirty="0" smtClean="0"/>
              <a:t>In het bijzonder die van </a:t>
            </a:r>
            <a:r>
              <a:rPr lang="nl-NL" sz="1200" dirty="0" smtClean="0">
                <a:hlinkClick r:id="rId4"/>
              </a:rPr>
              <a:t>mei 2004.</a:t>
            </a:r>
            <a:endParaRPr lang="nl-NL" sz="1200" dirty="0"/>
          </a:p>
          <a:p>
            <a:r>
              <a:rPr lang="nl-NL" sz="1200" dirty="0" smtClean="0"/>
              <a:t>Daar vind je ook het spectaculaire “</a:t>
            </a:r>
            <a:r>
              <a:rPr lang="nl-NL" sz="1200" dirty="0" smtClean="0">
                <a:hlinkClick r:id="rId5"/>
              </a:rPr>
              <a:t>Draakje</a:t>
            </a:r>
            <a:r>
              <a:rPr lang="nl-NL" sz="1200" dirty="0" smtClean="0"/>
              <a:t>” ( dragon </a:t>
            </a:r>
            <a:r>
              <a:rPr lang="nl-NL" sz="1200" dirty="0" err="1" smtClean="0"/>
              <a:t>illusion</a:t>
            </a:r>
            <a:r>
              <a:rPr lang="nl-NL" sz="1200" dirty="0" smtClean="0"/>
              <a:t>) , zie ook de bijbehorende </a:t>
            </a:r>
            <a:r>
              <a:rPr lang="nl-NL" sz="1200" dirty="0" smtClean="0">
                <a:hlinkClick r:id="rId6"/>
              </a:rPr>
              <a:t>video</a:t>
            </a:r>
            <a:endParaRPr lang="nl-NL" sz="1200" dirty="0" smtClean="0"/>
          </a:p>
          <a:p>
            <a:endParaRPr lang="nl-NL" sz="1200" dirty="0" smtClean="0"/>
          </a:p>
          <a:p>
            <a:r>
              <a:rPr lang="nl-NL" sz="1200" dirty="0" smtClean="0"/>
              <a:t>Een </a:t>
            </a:r>
            <a:r>
              <a:rPr lang="nl-NL" sz="1200" dirty="0"/>
              <a:t>flink deel van deze </a:t>
            </a:r>
            <a:r>
              <a:rPr lang="nl-NL" sz="1200" dirty="0" smtClean="0"/>
              <a:t>informatie staat ook </a:t>
            </a:r>
            <a:r>
              <a:rPr lang="nl-NL" sz="1200" dirty="0"/>
              <a:t>in </a:t>
            </a:r>
            <a:r>
              <a:rPr lang="nl-NL" sz="1200" dirty="0" err="1" smtClean="0"/>
              <a:t>hfst</a:t>
            </a:r>
            <a:r>
              <a:rPr lang="nl-NL" sz="1200" dirty="0" smtClean="0"/>
              <a:t>. 8 ‘Spel met hol en bol’ van:  </a:t>
            </a:r>
            <a:endParaRPr lang="nl-NL" sz="1200" dirty="0"/>
          </a:p>
          <a:p>
            <a:r>
              <a:rPr lang="nl-NL" sz="1200" dirty="0"/>
              <a:t>Bruno Ernst en Ton Konings, Kunst en wiskunde, Epsilon </a:t>
            </a:r>
            <a:r>
              <a:rPr lang="nl-NL" sz="1200" dirty="0" smtClean="0"/>
              <a:t>uitgaven, </a:t>
            </a:r>
            <a:r>
              <a:rPr lang="nl-NL" sz="1200" dirty="0"/>
              <a:t>2008, </a:t>
            </a:r>
            <a:r>
              <a:rPr lang="nl-NL" sz="1200" dirty="0" smtClean="0"/>
              <a:t>ISBN 078-90-5041-101-1 (“zebraboekje” no. 27).</a:t>
            </a:r>
            <a:endParaRPr lang="nl-NL" sz="1200" dirty="0"/>
          </a:p>
          <a:p>
            <a:r>
              <a:rPr lang="nl-NL" sz="1200" dirty="0"/>
              <a:t> </a:t>
            </a:r>
          </a:p>
          <a:p>
            <a:r>
              <a:rPr lang="nl-NL" sz="1200" dirty="0"/>
              <a:t> </a:t>
            </a:r>
          </a:p>
          <a:p>
            <a:r>
              <a:rPr lang="nl-NL" sz="1200" dirty="0" smtClean="0"/>
              <a:t>De kerstkaart is afgeleid van het </a:t>
            </a:r>
            <a:r>
              <a:rPr lang="nl-NL" sz="1200" dirty="0"/>
              <a:t>piramidale antiperspectief schilderij van Patrick </a:t>
            </a:r>
            <a:r>
              <a:rPr lang="nl-NL" sz="1200" dirty="0" err="1" smtClean="0"/>
              <a:t>Hughes</a:t>
            </a:r>
            <a:r>
              <a:rPr lang="nl-NL" sz="1200" dirty="0" smtClean="0"/>
              <a:t> op nevenstaande foto’s. Het is </a:t>
            </a:r>
            <a:r>
              <a:rPr lang="nl-NL" sz="1200" dirty="0"/>
              <a:t>eigendom van Bruno </a:t>
            </a:r>
            <a:r>
              <a:rPr lang="nl-NL" sz="1200" dirty="0" smtClean="0"/>
              <a:t>Ernst. Ik heb het in </a:t>
            </a:r>
            <a:r>
              <a:rPr lang="nl-NL" sz="1200" dirty="0"/>
              <a:t>zijn flat mogen fotograferen</a:t>
            </a:r>
            <a:r>
              <a:rPr lang="nl-NL" sz="1200" dirty="0" smtClean="0"/>
              <a:t>.</a:t>
            </a:r>
          </a:p>
          <a:p>
            <a:endParaRPr lang="nl-NL" sz="1200" dirty="0" smtClean="0"/>
          </a:p>
          <a:p>
            <a:endParaRPr lang="nl-NL" sz="1600" i="1" dirty="0" smtClean="0"/>
          </a:p>
          <a:p>
            <a:endParaRPr lang="nl-NL" sz="1600" i="1" dirty="0" smtClean="0"/>
          </a:p>
          <a:p>
            <a:r>
              <a:rPr lang="nl-NL" sz="1600" i="1" dirty="0" smtClean="0"/>
              <a:t>Zie voor verder info:</a:t>
            </a:r>
          </a:p>
          <a:p>
            <a:endParaRPr lang="nl-NL" sz="1200" dirty="0" smtClean="0"/>
          </a:p>
          <a:p>
            <a:r>
              <a:rPr lang="nl-NL" sz="1600" i="1" dirty="0" smtClean="0"/>
              <a:t>Presentatie op de NWD van 2015 </a:t>
            </a:r>
          </a:p>
          <a:p>
            <a:r>
              <a:rPr lang="nl-NL" sz="1600" i="1" dirty="0" err="1" smtClean="0"/>
              <a:t>Reverspectief</a:t>
            </a:r>
            <a:r>
              <a:rPr lang="nl-NL" sz="1600" i="1" dirty="0" smtClean="0"/>
              <a:t> </a:t>
            </a:r>
            <a:endParaRPr lang="nl-NL" sz="12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28289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64865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sz="3100" dirty="0" smtClean="0"/>
              <a:t/>
            </a:r>
            <a:br>
              <a:rPr lang="nl-NL" sz="3100" dirty="0" smtClean="0"/>
            </a:br>
            <a:r>
              <a:rPr lang="nl-NL" sz="3100" dirty="0" err="1" smtClean="0"/>
              <a:t>Nieke</a:t>
            </a:r>
            <a:r>
              <a:rPr lang="nl-NL" sz="3100" dirty="0" smtClean="0"/>
              <a:t> van </a:t>
            </a:r>
            <a:r>
              <a:rPr lang="nl-NL" sz="3100" dirty="0" err="1" smtClean="0"/>
              <a:t>Roij</a:t>
            </a:r>
            <a:r>
              <a:rPr lang="nl-NL" sz="3100" dirty="0" smtClean="0"/>
              <a:t/>
            </a:r>
            <a:br>
              <a:rPr lang="nl-NL" sz="3100" dirty="0" smtClean="0"/>
            </a:br>
            <a:r>
              <a:rPr lang="nl-NL" sz="3100" dirty="0" smtClean="0"/>
              <a:t> Won later 2</a:t>
            </a:r>
            <a:r>
              <a:rPr lang="nl-NL" sz="3100" baseline="30000" dirty="0" smtClean="0"/>
              <a:t>e</a:t>
            </a:r>
            <a:r>
              <a:rPr lang="nl-NL" sz="3100" dirty="0" smtClean="0"/>
              <a:t> prijs ( 300 euro) bij landelijke wedstrijd 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5877272"/>
            <a:ext cx="5688632" cy="676672"/>
          </a:xfrm>
        </p:spPr>
        <p:txBody>
          <a:bodyPr>
            <a:normAutofit fontScale="40000" lnSpcReduction="20000"/>
          </a:bodyPr>
          <a:lstStyle/>
          <a:p>
            <a:r>
              <a:rPr lang="nl-NL" dirty="0" smtClean="0"/>
              <a:t>Het object was indrukwekkend en het </a:t>
            </a:r>
            <a:r>
              <a:rPr lang="nl-NL" dirty="0" err="1" smtClean="0"/>
              <a:t>reverspectief</a:t>
            </a:r>
            <a:r>
              <a:rPr lang="nl-NL" dirty="0" smtClean="0"/>
              <a:t> werkte zeer sterk</a:t>
            </a:r>
          </a:p>
          <a:p>
            <a:r>
              <a:rPr lang="nl-NL" u="sng" dirty="0" smtClean="0">
                <a:hlinkClick r:id="rId2"/>
              </a:rPr>
              <a:t>http://www.youtube.com/watch?v=KBzDoxyYArc&amp;feature=youtu.be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Afbeelding 4" descr="IMAG00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797152"/>
            <a:ext cx="3275856" cy="184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3" descr="IMAG0070.jpg"/>
          <p:cNvPicPr>
            <a:picLocks noChangeAspect="1"/>
          </p:cNvPicPr>
          <p:nvPr/>
        </p:nvPicPr>
        <p:blipFill>
          <a:blip r:embed="rId4" cstate="print"/>
          <a:srcRect l="7738" r="16194"/>
          <a:stretch>
            <a:fillRect/>
          </a:stretch>
        </p:blipFill>
        <p:spPr bwMode="auto">
          <a:xfrm>
            <a:off x="395536" y="1988840"/>
            <a:ext cx="495331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ijdelijke aanduiding voor inhoud 3" descr="IMAG006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580112" y="2780928"/>
            <a:ext cx="3240360" cy="1826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el 5"/>
          <p:cNvSpPr txBox="1">
            <a:spLocks/>
          </p:cNvSpPr>
          <p:nvPr/>
        </p:nvSpPr>
        <p:spPr>
          <a:xfrm>
            <a:off x="7308304" y="260648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2012</a:t>
            </a:r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5076056" y="6165304"/>
            <a:ext cx="3888432" cy="611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M.C. Escher</a:t>
            </a:r>
          </a:p>
        </p:txBody>
      </p:sp>
    </p:spTree>
    <p:extLst>
      <p:ext uri="{BB962C8B-B14F-4D97-AF65-F5344CB8AC3E}">
        <p14:creationId xmlns="" xmlns:p14="http://schemas.microsoft.com/office/powerpoint/2010/main" val="15883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7308304" y="260648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2013</a:t>
            </a:r>
          </a:p>
        </p:txBody>
      </p:sp>
      <p:sp>
        <p:nvSpPr>
          <p:cNvPr id="4" name="Titel 5"/>
          <p:cNvSpPr txBox="1">
            <a:spLocks/>
          </p:cNvSpPr>
          <p:nvPr/>
        </p:nvSpPr>
        <p:spPr>
          <a:xfrm>
            <a:off x="5076056" y="6165304"/>
            <a:ext cx="3888432" cy="611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George</a:t>
            </a:r>
            <a:r>
              <a:rPr kumimoji="0" lang="nl-NL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nl-NL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Hart</a:t>
            </a: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81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 descr="http://www.georgehart.com/cards/cards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6632"/>
            <a:ext cx="48245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619672" y="5301208"/>
            <a:ext cx="5472608" cy="1104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kumimoji="0" lang="nl-NL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Prettige feestdagen en een </a:t>
            </a:r>
            <a:r>
              <a:rPr kumimoji="0" lang="nl-NL" sz="4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gelukkig 2014 </a:t>
            </a:r>
            <a:r>
              <a:rPr kumimoji="0" lang="nl-NL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toegewenst</a:t>
            </a:r>
            <a:endParaRPr kumimoji="0" lang="nl-N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14300" y="168274"/>
            <a:ext cx="4457700" cy="64290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Kerstprijsvraag </a:t>
            </a:r>
            <a:endParaRPr kumimoji="0" lang="nl-N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Deze prijsvraag bestaat uit het uitvoeren van twee opdrachten:</a:t>
            </a:r>
            <a:endParaRPr kumimoji="0" lang="nl-N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1.Maak de kaartenbol van de voorzijde of die van de achterzijde van deze kaart. Deze zijn ontworpen door de wiskundige en kunstenaar George Hart. Instructies en hoe deze samenhangen met </a:t>
            </a:r>
            <a:r>
              <a:rPr kumimoji="0" lang="nl-N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Archimedische</a:t>
            </a:r>
            <a: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veelvlakken vind je op: </a:t>
            </a:r>
            <a: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hlinkClick r:id="rId2"/>
              </a:rPr>
              <a:t>http://www.georgehart.com/cards/cards.html</a:t>
            </a:r>
            <a: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2.Ontwerp zelf een nieuwe kaartenbol op een ander </a:t>
            </a:r>
            <a:r>
              <a:rPr kumimoji="0" lang="nl-N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Archimedisch</a:t>
            </a:r>
            <a: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veelvlak. Lever daarbij ook overzichtelijke berekeningen in. </a:t>
            </a:r>
            <a:endParaRPr kumimoji="0" lang="nl-N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nl-N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Afbeelding 4" descr="http://www.georgehart.com/cards/cards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43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183560" y="4581128"/>
            <a:ext cx="3960440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Bron: http://www.georgehart.com/cards/cards.html</a:t>
            </a:r>
            <a:endParaRPr kumimoji="0" lang="nl-N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Vele</a:t>
            </a:r>
            <a:r>
              <a:rPr lang="en-US" sz="3200" dirty="0" smtClean="0"/>
              <a:t> </a:t>
            </a:r>
            <a:r>
              <a:rPr lang="en-US" sz="3200" dirty="0" err="1" smtClean="0"/>
              <a:t>inzendingen</a:t>
            </a:r>
            <a:r>
              <a:rPr lang="en-US" sz="3200" dirty="0" smtClean="0"/>
              <a:t>, </a:t>
            </a:r>
            <a:r>
              <a:rPr lang="en-US" sz="3200" dirty="0" err="1" smtClean="0"/>
              <a:t>echter</a:t>
            </a:r>
            <a:r>
              <a:rPr lang="en-US" sz="3200" dirty="0" smtClean="0"/>
              <a:t> </a:t>
            </a:r>
            <a:r>
              <a:rPr lang="en-US" sz="3200" dirty="0" err="1" smtClean="0"/>
              <a:t>alleen</a:t>
            </a:r>
            <a:r>
              <a:rPr lang="en-US" sz="3200" dirty="0" smtClean="0"/>
              <a:t> </a:t>
            </a:r>
            <a:r>
              <a:rPr lang="en-US" sz="3200" dirty="0" err="1" smtClean="0"/>
              <a:t>uitvoeren</a:t>
            </a:r>
            <a:r>
              <a:rPr lang="en-US" sz="3200" dirty="0" smtClean="0"/>
              <a:t> van twee </a:t>
            </a:r>
            <a:r>
              <a:rPr lang="en-US" sz="3200" dirty="0" err="1" smtClean="0"/>
              <a:t>gegeven</a:t>
            </a:r>
            <a:r>
              <a:rPr lang="en-US" sz="3200" dirty="0" smtClean="0"/>
              <a:t> </a:t>
            </a:r>
            <a:r>
              <a:rPr lang="en-US" sz="3200" dirty="0" err="1" smtClean="0"/>
              <a:t>bollen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 l="12645" r="12270"/>
          <a:stretch>
            <a:fillRect/>
          </a:stretch>
        </p:blipFill>
        <p:spPr bwMode="auto">
          <a:xfrm>
            <a:off x="1043608" y="1268760"/>
            <a:ext cx="7105335" cy="532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459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7944" y="0"/>
            <a:ext cx="226876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het principe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0"/>
            <a:ext cx="1979712" cy="6858000"/>
          </a:xfrm>
        </p:spPr>
        <p:txBody>
          <a:bodyPr>
            <a:normAutofit/>
          </a:bodyPr>
          <a:lstStyle/>
          <a:p>
            <a:r>
              <a:rPr lang="nl-NL" sz="2000" dirty="0" err="1" smtClean="0"/>
              <a:t>archimedisch</a:t>
            </a:r>
            <a:r>
              <a:rPr lang="nl-NL" sz="2000" dirty="0" smtClean="0"/>
              <a:t> lichaam (ieder hoekpunt gelijk)</a:t>
            </a:r>
          </a:p>
          <a:p>
            <a:endParaRPr lang="nl-NL" sz="2000" dirty="0" smtClean="0"/>
          </a:p>
          <a:p>
            <a:r>
              <a:rPr lang="nl-NL" sz="2000" dirty="0" smtClean="0"/>
              <a:t>Duale:  </a:t>
            </a:r>
            <a:r>
              <a:rPr lang="nl-NL" sz="2000" dirty="0" err="1" smtClean="0"/>
              <a:t>catalan</a:t>
            </a:r>
            <a:r>
              <a:rPr lang="nl-NL" sz="2000" dirty="0" smtClean="0"/>
              <a:t> figuur (ieder zijvlak gelijk) </a:t>
            </a:r>
          </a:p>
          <a:p>
            <a:pPr lvl="0"/>
            <a:r>
              <a:rPr lang="nl-NL" sz="2000" dirty="0" smtClean="0"/>
              <a:t>ieder </a:t>
            </a:r>
            <a:r>
              <a:rPr lang="nl-NL" sz="2000" dirty="0"/>
              <a:t>zijvlak wordt één </a:t>
            </a:r>
            <a:r>
              <a:rPr lang="nl-NL" sz="2000" dirty="0" smtClean="0"/>
              <a:t>kaart</a:t>
            </a:r>
          </a:p>
          <a:p>
            <a:pPr lvl="0"/>
            <a:endParaRPr lang="nl-NL" sz="2000" dirty="0" smtClean="0"/>
          </a:p>
          <a:p>
            <a:pPr lvl="0"/>
            <a:r>
              <a:rPr lang="nl-NL" sz="2000" dirty="0" smtClean="0"/>
              <a:t>insnijdingen zijn helft van (symmetrische) lijnen</a:t>
            </a:r>
          </a:p>
          <a:p>
            <a:pPr lvl="0"/>
            <a:endParaRPr lang="nl-NL" sz="2400" dirty="0"/>
          </a:p>
          <a:p>
            <a:endParaRPr lang="nl-N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895" t="21282" r="30977" b="6250"/>
          <a:stretch>
            <a:fillRect/>
          </a:stretch>
        </p:blipFill>
        <p:spPr bwMode="auto">
          <a:xfrm>
            <a:off x="1979712" y="4557476"/>
            <a:ext cx="1656184" cy="230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georgehart.com/cards/cards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1775" y="4981454"/>
            <a:ext cx="2222225" cy="1876546"/>
          </a:xfrm>
          <a:prstGeom prst="rect">
            <a:avLst/>
          </a:prstGeom>
          <a:noFill/>
        </p:spPr>
      </p:pic>
      <p:pic>
        <p:nvPicPr>
          <p:cNvPr id="6" name="Afbeelding 1" descr="http://www.georgehart.com/cards/cards-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7696" y="0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www.georgehart.com/cards/rhombicosidodecahedr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0"/>
            <a:ext cx="2113966" cy="2227705"/>
          </a:xfrm>
          <a:prstGeom prst="rect">
            <a:avLst/>
          </a:prstGeom>
          <a:noFill/>
        </p:spPr>
      </p:pic>
      <p:pic>
        <p:nvPicPr>
          <p:cNvPr id="1032" name="Picture 8" descr="http://www.georgehart.com/cards/trapezoidal-hexecontahedron-mark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2276872"/>
            <a:ext cx="2088232" cy="2153946"/>
          </a:xfrm>
          <a:prstGeom prst="rect">
            <a:avLst/>
          </a:prstGeom>
          <a:noFill/>
        </p:spPr>
      </p:pic>
      <p:cxnSp>
        <p:nvCxnSpPr>
          <p:cNvPr id="17" name="Rechte verbindingslijn 16"/>
          <p:cNvCxnSpPr/>
          <p:nvPr/>
        </p:nvCxnSpPr>
        <p:spPr>
          <a:xfrm flipH="1" flipV="1">
            <a:off x="4211960" y="5733256"/>
            <a:ext cx="792088" cy="504056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ep 37"/>
          <p:cNvGrpSpPr/>
          <p:nvPr/>
        </p:nvGrpSpPr>
        <p:grpSpPr>
          <a:xfrm>
            <a:off x="4139952" y="3257181"/>
            <a:ext cx="2592288" cy="3600820"/>
            <a:chOff x="4139952" y="3257181"/>
            <a:chExt cx="2592288" cy="3600820"/>
          </a:xfrm>
        </p:grpSpPr>
        <p:grpSp>
          <p:nvGrpSpPr>
            <p:cNvPr id="5" name="Groep 33"/>
            <p:cNvGrpSpPr/>
            <p:nvPr/>
          </p:nvGrpSpPr>
          <p:grpSpPr>
            <a:xfrm>
              <a:off x="4139952" y="3257181"/>
              <a:ext cx="2592288" cy="3600820"/>
              <a:chOff x="4139952" y="3257181"/>
              <a:chExt cx="2592288" cy="360082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9895" t="21282" r="30977" b="6250"/>
              <a:stretch>
                <a:fillRect/>
              </a:stretch>
            </p:blipFill>
            <p:spPr bwMode="auto">
              <a:xfrm>
                <a:off x="4139952" y="3257181"/>
                <a:ext cx="2592288" cy="36008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2" name="Rechte verbindingslijn 11"/>
              <p:cNvCxnSpPr/>
              <p:nvPr/>
            </p:nvCxnSpPr>
            <p:spPr>
              <a:xfrm flipV="1">
                <a:off x="4644008" y="3356992"/>
                <a:ext cx="504056" cy="72008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Rechte verbindingslijn 13"/>
              <p:cNvCxnSpPr/>
              <p:nvPr/>
            </p:nvCxnSpPr>
            <p:spPr>
              <a:xfrm flipH="1" flipV="1">
                <a:off x="6156176" y="4077072"/>
                <a:ext cx="432048" cy="72008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echte verbindingslijn 17"/>
              <p:cNvCxnSpPr/>
              <p:nvPr/>
            </p:nvCxnSpPr>
            <p:spPr>
              <a:xfrm flipV="1">
                <a:off x="5076056" y="6237312"/>
                <a:ext cx="792088" cy="432048"/>
              </a:xfrm>
              <a:prstGeom prst="line">
                <a:avLst/>
              </a:prstGeom>
              <a:ln w="2540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Rechte verbindingslijn 34"/>
            <p:cNvCxnSpPr/>
            <p:nvPr/>
          </p:nvCxnSpPr>
          <p:spPr>
            <a:xfrm flipH="1" flipV="1">
              <a:off x="4283968" y="5805264"/>
              <a:ext cx="720080" cy="432048"/>
            </a:xfrm>
            <a:prstGeom prst="line">
              <a:avLst/>
            </a:prstGeom>
            <a:ln w="254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4896544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een nieuwe (eenvoudige)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196752"/>
            <a:ext cx="3960440" cy="4752528"/>
          </a:xfrm>
        </p:spPr>
        <p:txBody>
          <a:bodyPr>
            <a:normAutofit fontScale="77500" lnSpcReduction="20000"/>
          </a:bodyPr>
          <a:lstStyle/>
          <a:p>
            <a:r>
              <a:rPr lang="nl-NL" dirty="0" err="1" smtClean="0"/>
              <a:t>archimedisch</a:t>
            </a:r>
            <a:r>
              <a:rPr lang="nl-NL" dirty="0" smtClean="0"/>
              <a:t> lichaam: </a:t>
            </a:r>
            <a:r>
              <a:rPr lang="nl-NL" dirty="0" err="1" smtClean="0"/>
              <a:t>kuboktaeder</a:t>
            </a:r>
            <a:endParaRPr lang="nl-NL" dirty="0" smtClean="0"/>
          </a:p>
          <a:p>
            <a:r>
              <a:rPr lang="nl-NL" dirty="0" smtClean="0"/>
              <a:t>duale </a:t>
            </a:r>
            <a:r>
              <a:rPr lang="nl-NL" dirty="0" err="1" smtClean="0"/>
              <a:t>catelan</a:t>
            </a:r>
            <a:r>
              <a:rPr lang="nl-NL" dirty="0" smtClean="0"/>
              <a:t> figuur: ruitentwaalfvlak</a:t>
            </a:r>
          </a:p>
          <a:p>
            <a:r>
              <a:rPr lang="nl-NL" dirty="0" smtClean="0"/>
              <a:t> zoeken naar eigenschappen van de ruiten :</a:t>
            </a:r>
          </a:p>
          <a:p>
            <a:r>
              <a:rPr lang="nl-NL" dirty="0" smtClean="0">
                <a:hlinkClick r:id="rId2"/>
              </a:rPr>
              <a:t>http://de.wikipedia.org/wiki/Rhombendodekaeder</a:t>
            </a:r>
            <a:endParaRPr lang="nl-NL" dirty="0" smtClean="0"/>
          </a:p>
          <a:p>
            <a:r>
              <a:rPr lang="nl-NL" dirty="0" smtClean="0"/>
              <a:t>Hoe leg je de kaart over de ruit?</a:t>
            </a:r>
          </a:p>
          <a:p>
            <a:r>
              <a:rPr lang="nl-NL" dirty="0" smtClean="0"/>
              <a:t>waar zet je de sneetjes?</a:t>
            </a:r>
            <a:endParaRPr lang="nl-NL" dirty="0"/>
          </a:p>
        </p:txBody>
      </p:sp>
      <p:pic>
        <p:nvPicPr>
          <p:cNvPr id="13314" name="Picture 2" descr="File:Cuboctahedron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0"/>
            <a:ext cx="2232248" cy="2232248"/>
          </a:xfrm>
          <a:prstGeom prst="rect">
            <a:avLst/>
          </a:prstGeom>
          <a:noFill/>
        </p:spPr>
      </p:pic>
      <p:pic>
        <p:nvPicPr>
          <p:cNvPr id="13316" name="Picture 4" descr="File:Rhombicdodecahedro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88640"/>
            <a:ext cx="2160240" cy="1917014"/>
          </a:xfrm>
          <a:prstGeom prst="rect">
            <a:avLst/>
          </a:prstGeom>
          <a:noFill/>
        </p:spPr>
      </p:pic>
      <p:grpSp>
        <p:nvGrpSpPr>
          <p:cNvPr id="4" name="Groep 29"/>
          <p:cNvGrpSpPr/>
          <p:nvPr/>
        </p:nvGrpSpPr>
        <p:grpSpPr>
          <a:xfrm>
            <a:off x="5508104" y="2276872"/>
            <a:ext cx="2592288" cy="2480064"/>
            <a:chOff x="5508104" y="2276872"/>
            <a:chExt cx="2592288" cy="2480064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 l="20297" t="51561" r="45742" b="11407"/>
            <a:stretch>
              <a:fillRect/>
            </a:stretch>
          </p:blipFill>
          <p:spPr bwMode="auto">
            <a:xfrm>
              <a:off x="5508104" y="2636912"/>
              <a:ext cx="2592288" cy="2120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 l="20297" t="21656" r="45742" b="71194"/>
            <a:stretch>
              <a:fillRect/>
            </a:stretch>
          </p:blipFill>
          <p:spPr bwMode="auto">
            <a:xfrm>
              <a:off x="5508104" y="2276872"/>
              <a:ext cx="2592288" cy="409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Afbeelding 14" descr="RhombicDodecRhombus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4941168"/>
            <a:ext cx="254126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hthoek 15"/>
          <p:cNvSpPr/>
          <p:nvPr/>
        </p:nvSpPr>
        <p:spPr>
          <a:xfrm>
            <a:off x="4355976" y="5085184"/>
            <a:ext cx="1656184" cy="11521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3" name="Rechte verbindingslijn 22"/>
          <p:cNvCxnSpPr/>
          <p:nvPr/>
        </p:nvCxnSpPr>
        <p:spPr>
          <a:xfrm flipH="1">
            <a:off x="8532440" y="5805264"/>
            <a:ext cx="216024" cy="14401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ep 26"/>
          <p:cNvGrpSpPr/>
          <p:nvPr/>
        </p:nvGrpSpPr>
        <p:grpSpPr>
          <a:xfrm>
            <a:off x="7092280" y="5085184"/>
            <a:ext cx="1656184" cy="1152128"/>
            <a:chOff x="7092280" y="5085184"/>
            <a:chExt cx="1656184" cy="1152128"/>
          </a:xfrm>
        </p:grpSpPr>
        <p:sp>
          <p:nvSpPr>
            <p:cNvPr id="18" name="Rechthoek 17"/>
            <p:cNvSpPr/>
            <p:nvPr/>
          </p:nvSpPr>
          <p:spPr>
            <a:xfrm>
              <a:off x="7092280" y="5085184"/>
              <a:ext cx="1656184" cy="11521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20" name="Rechte verbindingslijn 19"/>
            <p:cNvCxnSpPr/>
            <p:nvPr/>
          </p:nvCxnSpPr>
          <p:spPr>
            <a:xfrm flipH="1">
              <a:off x="7092280" y="5301208"/>
              <a:ext cx="216024" cy="14401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/>
            <p:cNvCxnSpPr/>
            <p:nvPr/>
          </p:nvCxnSpPr>
          <p:spPr>
            <a:xfrm flipH="1" flipV="1">
              <a:off x="7380312" y="6093296"/>
              <a:ext cx="279648" cy="1356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/>
            <p:cNvCxnSpPr/>
            <p:nvPr/>
          </p:nvCxnSpPr>
          <p:spPr>
            <a:xfrm flipH="1" flipV="1">
              <a:off x="8028384" y="5085184"/>
              <a:ext cx="279648" cy="1356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Ton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76872"/>
            <a:ext cx="6108171" cy="4581128"/>
          </a:xfrm>
        </p:spPr>
      </p:pic>
      <p:pic>
        <p:nvPicPr>
          <p:cNvPr id="5" name="Picture 2" descr="File:Cuboctahedron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2232248" cy="2232248"/>
          </a:xfrm>
          <a:prstGeom prst="rect">
            <a:avLst/>
          </a:prstGeom>
          <a:noFill/>
        </p:spPr>
      </p:pic>
      <p:pic>
        <p:nvPicPr>
          <p:cNvPr id="6" name="Picture 4" descr="File:Rhombicdodecahedro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3760" y="188640"/>
            <a:ext cx="2160240" cy="1917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188640"/>
            <a:ext cx="2723060" cy="634366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87624" y="5373216"/>
            <a:ext cx="4762872" cy="1143000"/>
          </a:xfrm>
        </p:spPr>
        <p:txBody>
          <a:bodyPr>
            <a:noAutofit/>
          </a:bodyPr>
          <a:lstStyle/>
          <a:p>
            <a:pPr algn="l"/>
            <a:r>
              <a:rPr lang="nl-NL" sz="2000" dirty="0" smtClean="0"/>
              <a:t>Op alle hoekpunten zit een mier ‘met de neus naar rechts’. </a:t>
            </a:r>
            <a:br>
              <a:rPr lang="nl-NL" sz="2000" dirty="0" smtClean="0"/>
            </a:br>
            <a:r>
              <a:rPr lang="nl-NL" sz="2000" dirty="0" smtClean="0"/>
              <a:t>Ze lopen recht naar elkaar toe.</a:t>
            </a:r>
            <a:br>
              <a:rPr lang="nl-NL" sz="2000" dirty="0" smtClean="0"/>
            </a:br>
            <a:r>
              <a:rPr lang="nl-NL" sz="2000" dirty="0" smtClean="0"/>
              <a:t>Volgens welke kromme? Hoe lang is deze ?  </a:t>
            </a:r>
            <a:endParaRPr lang="en-US" sz="2000" dirty="0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395536" y="596564"/>
            <a:ext cx="4762872" cy="3696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dirty="0" smtClean="0"/>
              <a:t>Geënt op werk van kunstenaar Ad Dekkers</a:t>
            </a:r>
            <a:endParaRPr lang="nl-NL" sz="2000" dirty="0"/>
          </a:p>
          <a:p>
            <a:pPr algn="l"/>
            <a:endParaRPr lang="nl-NL" sz="2000" dirty="0" smtClean="0"/>
          </a:p>
          <a:p>
            <a:pPr algn="l"/>
            <a:endParaRPr lang="nl-NL" sz="2000" dirty="0" smtClean="0"/>
          </a:p>
          <a:p>
            <a:pPr algn="l"/>
            <a:endParaRPr lang="nl-NL" sz="2000" dirty="0" smtClean="0"/>
          </a:p>
          <a:p>
            <a:pPr algn="l"/>
            <a:endParaRPr lang="nl-NL" sz="2000" dirty="0" smtClean="0"/>
          </a:p>
          <a:p>
            <a:pPr algn="l"/>
            <a:endParaRPr lang="nl-NL" sz="2000" dirty="0" smtClean="0"/>
          </a:p>
          <a:p>
            <a:pPr algn="l"/>
            <a:endParaRPr lang="nl-NL" sz="2000" dirty="0" smtClean="0"/>
          </a:p>
          <a:p>
            <a:pPr algn="l"/>
            <a:endParaRPr lang="nl-NL" sz="2000" dirty="0" smtClean="0"/>
          </a:p>
          <a:p>
            <a:pPr algn="l"/>
            <a:endParaRPr lang="nl-NL" sz="2000" dirty="0" smtClean="0"/>
          </a:p>
          <a:p>
            <a:pPr algn="l"/>
            <a:r>
              <a:rPr lang="nl-NL" sz="2000" dirty="0" smtClean="0"/>
              <a:t>Papier snijwerk: stapel met uitgesneden vierkanten in afnemende grootte.</a:t>
            </a:r>
          </a:p>
          <a:p>
            <a:pPr algn="l"/>
            <a:endParaRPr lang="nl-NL" sz="2000" dirty="0" smtClean="0"/>
          </a:p>
          <a:p>
            <a:pPr algn="l"/>
            <a:r>
              <a:rPr lang="nl-NL" sz="2000" dirty="0" smtClean="0"/>
              <a:t>Welk verhaal vertellen deze vier kunstwerkjes? </a:t>
            </a:r>
            <a:endParaRPr lang="en-US" sz="2000" dirty="0"/>
          </a:p>
        </p:txBody>
      </p:sp>
      <p:pic>
        <p:nvPicPr>
          <p:cNvPr id="15362" name="Picture 2" descr="http://strg.appearance.nl/aa/image/image_jpeg_ixz8l4-4f1a9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2304256" cy="2295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7552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voor nog meer </a:t>
            </a:r>
            <a:r>
              <a:rPr lang="nl-NL" dirty="0" err="1" smtClean="0"/>
              <a:t>catalan</a:t>
            </a:r>
            <a:r>
              <a:rPr lang="nl-NL" dirty="0" smtClean="0"/>
              <a:t> veelvlakken kun je hetzelfde kunstje doen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http://de.wikipedia.org/wiki/Catalanischer_K%C3%B6rper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je kunt 13 echt verschillende bollen maken, maar ook nog per bol variëren met hoe je de kaart over de veelhoek heen legt</a:t>
            </a:r>
          </a:p>
          <a:p>
            <a:endParaRPr lang="nl-NL" dirty="0" smtClean="0"/>
          </a:p>
          <a:p>
            <a:r>
              <a:rPr lang="nl-NL" dirty="0" smtClean="0"/>
              <a:t>veel succes ermee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tot slot </a:t>
            </a:r>
            <a:br>
              <a:rPr lang="nl-NL" dirty="0" smtClean="0"/>
            </a:br>
            <a:r>
              <a:rPr lang="nl-NL" dirty="0" smtClean="0"/>
              <a:t>‘de eer van de studenten is gered’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988840"/>
            <a:ext cx="2962672" cy="4525963"/>
          </a:xfrm>
        </p:spPr>
        <p:txBody>
          <a:bodyPr>
            <a:normAutofit fontScale="85000" lnSpcReduction="20000"/>
          </a:bodyPr>
          <a:lstStyle/>
          <a:p>
            <a:r>
              <a:rPr lang="nl-NL" dirty="0" smtClean="0"/>
              <a:t>na de deadline leverde </a:t>
            </a:r>
          </a:p>
          <a:p>
            <a:pPr>
              <a:buNone/>
            </a:pPr>
            <a:r>
              <a:rPr lang="nl-NL" dirty="0" smtClean="0"/>
              <a:t>	Jelle</a:t>
            </a:r>
          </a:p>
          <a:p>
            <a:pPr>
              <a:buNone/>
            </a:pPr>
            <a:r>
              <a:rPr lang="nl-NL" dirty="0" smtClean="0"/>
              <a:t>	alsnog een fraaie  bol </a:t>
            </a:r>
          </a:p>
          <a:p>
            <a:pPr>
              <a:buNone/>
            </a:pPr>
            <a:r>
              <a:rPr lang="nl-NL" dirty="0" smtClean="0"/>
              <a:t>	(op 5,3,3,3,3 lichaam, met 2 soorten kaarten) en verslag  met indrukwekkende berekeningen op.</a:t>
            </a:r>
          </a:p>
          <a:p>
            <a:pPr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pic>
        <p:nvPicPr>
          <p:cNvPr id="4" name="Picture 18" descr="Macintosh HD:Users:jelletorresruano:Pictures:iPhoto Library.photolibrary:Masters:2014:01:14:20140114-133619:DSCF474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8718" t="7282" r="17068" b="16257"/>
          <a:stretch>
            <a:fillRect/>
          </a:stretch>
        </p:blipFill>
        <p:spPr bwMode="auto">
          <a:xfrm>
            <a:off x="4067944" y="1556792"/>
            <a:ext cx="507605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ijdelijke aanduiding voor inhoud 3" descr="jelle.JPG"/>
          <p:cNvPicPr>
            <a:picLocks noChangeAspect="1"/>
          </p:cNvPicPr>
          <p:nvPr/>
        </p:nvPicPr>
        <p:blipFill>
          <a:blip r:embed="rId3" cstate="print"/>
          <a:srcRect l="49897" t="19812" r="3141" b="28456"/>
          <a:stretch>
            <a:fillRect/>
          </a:stretch>
        </p:blipFill>
        <p:spPr>
          <a:xfrm>
            <a:off x="2699792" y="1556792"/>
            <a:ext cx="1152128" cy="169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7308304" y="260648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2014</a:t>
            </a:r>
          </a:p>
        </p:txBody>
      </p:sp>
    </p:spTree>
    <p:extLst>
      <p:ext uri="{BB962C8B-B14F-4D97-AF65-F5344CB8AC3E}">
        <p14:creationId xmlns="" xmlns:p14="http://schemas.microsoft.com/office/powerpoint/2010/main" val="159986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1143000"/>
          </a:xfrm>
        </p:spPr>
        <p:txBody>
          <a:bodyPr>
            <a:noAutofit/>
          </a:bodyPr>
          <a:lstStyle/>
          <a:p>
            <a:r>
              <a:rPr lang="nl-NL" sz="3200" dirty="0" smtClean="0"/>
              <a:t>inzending 2 en tevens </a:t>
            </a:r>
            <a:br>
              <a:rPr lang="nl-NL" sz="3200" dirty="0" smtClean="0"/>
            </a:br>
            <a:r>
              <a:rPr lang="nl-NL" sz="3200" dirty="0" smtClean="0"/>
              <a:t>Hoofdprijs </a:t>
            </a:r>
            <a:br>
              <a:rPr lang="nl-NL" sz="3200" dirty="0" smtClean="0"/>
            </a:br>
            <a:r>
              <a:rPr lang="nl-NL" sz="3200" dirty="0" smtClean="0"/>
              <a:t>(en </a:t>
            </a:r>
            <a:r>
              <a:rPr lang="nl-NL" sz="3200" dirty="0" err="1" smtClean="0"/>
              <a:t>hoofdprijs-waardig</a:t>
            </a:r>
            <a:r>
              <a:rPr lang="nl-NL" sz="3200" dirty="0" smtClean="0"/>
              <a:t>)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2276872"/>
            <a:ext cx="4248472" cy="1296144"/>
          </a:xfrm>
        </p:spPr>
        <p:txBody>
          <a:bodyPr>
            <a:normAutofit fontScale="47500" lnSpcReduction="20000"/>
          </a:bodyPr>
          <a:lstStyle/>
          <a:p>
            <a:r>
              <a:rPr lang="nl-NL" sz="5100" dirty="0" smtClean="0"/>
              <a:t>Wil Mertens, Ellen Leeuwenkamp</a:t>
            </a:r>
          </a:p>
          <a:p>
            <a:r>
              <a:rPr lang="nl-NL" u="sng" dirty="0" smtClean="0">
                <a:hlinkClick r:id="rId2"/>
              </a:rPr>
              <a:t>http://youtu.be/4NpEyLw2Hdk</a:t>
            </a:r>
            <a:r>
              <a:rPr lang="nl-NL" dirty="0" smtClean="0"/>
              <a:t>  (geluid </a:t>
            </a:r>
            <a:r>
              <a:rPr lang="nl-NL" dirty="0"/>
              <a:t>van Supertramp is vanwege risico van een </a:t>
            </a:r>
            <a:r>
              <a:rPr lang="nl-NL" dirty="0" smtClean="0"/>
              <a:t>boete verwijderd , versie </a:t>
            </a:r>
            <a:r>
              <a:rPr lang="nl-NL" dirty="0"/>
              <a:t>met </a:t>
            </a:r>
            <a:r>
              <a:rPr lang="nl-NL" dirty="0" smtClean="0"/>
              <a:t>geluid is opvraagbaar).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18" t="3698" r="28334" b="9921"/>
          <a:stretch/>
        </p:blipFill>
        <p:spPr bwMode="auto">
          <a:xfrm rot="16200000">
            <a:off x="3181425" y="1291183"/>
            <a:ext cx="2925164" cy="7776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Afbeelding 4" descr="2-2-2015 Uitslag Kerstprijsvraag Exact 2014 Ellen Leeuwekamp en Titia Bredéé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0"/>
            <a:ext cx="4139952" cy="2328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fbeelding 3" descr="IMG_1411.JPG"/>
          <p:cNvPicPr/>
          <p:nvPr/>
        </p:nvPicPr>
        <p:blipFill>
          <a:blip r:embed="rId3" cstate="print"/>
          <a:srcRect l="12773" r="11970"/>
          <a:stretch>
            <a:fillRect/>
          </a:stretch>
        </p:blipFill>
        <p:spPr>
          <a:xfrm>
            <a:off x="3923928" y="4221089"/>
            <a:ext cx="2592288" cy="2636912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7308304" y="116632"/>
            <a:ext cx="1331640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2015</a:t>
            </a:r>
          </a:p>
        </p:txBody>
      </p:sp>
      <p:sp>
        <p:nvSpPr>
          <p:cNvPr id="6" name="Titel 5"/>
          <p:cNvSpPr txBox="1">
            <a:spLocks/>
          </p:cNvSpPr>
          <p:nvPr/>
        </p:nvSpPr>
        <p:spPr>
          <a:xfrm>
            <a:off x="-180528" y="6246565"/>
            <a:ext cx="3888432" cy="611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Peter </a:t>
            </a:r>
            <a:r>
              <a:rPr lang="nl-NL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ahmen</a:t>
            </a: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923112" cy="1143000"/>
          </a:xfrm>
        </p:spPr>
        <p:txBody>
          <a:bodyPr/>
          <a:lstStyle/>
          <a:p>
            <a:r>
              <a:rPr lang="nl-NL" b="1" dirty="0" smtClean="0"/>
              <a:t>Kerstprijsvraag 2015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196752"/>
            <a:ext cx="5915000" cy="5544616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daagt </a:t>
            </a:r>
            <a:r>
              <a:rPr lang="nl-NL" dirty="0"/>
              <a:t>je uit tot met maken van een </a:t>
            </a:r>
            <a:r>
              <a:rPr lang="nl-NL" dirty="0" err="1"/>
              <a:t>pop-up</a:t>
            </a:r>
            <a:r>
              <a:rPr lang="nl-NL" dirty="0"/>
              <a:t> boek van wiskundige objecten:</a:t>
            </a:r>
          </a:p>
          <a:p>
            <a:endParaRPr lang="nl-NL" b="1" dirty="0" smtClean="0"/>
          </a:p>
          <a:p>
            <a:r>
              <a:rPr lang="nl-NL" b="1" dirty="0" smtClean="0"/>
              <a:t>Opdracht</a:t>
            </a:r>
            <a:r>
              <a:rPr lang="nl-NL" b="1" dirty="0"/>
              <a:t>:</a:t>
            </a:r>
            <a:endParaRPr lang="nl-NL" dirty="0"/>
          </a:p>
          <a:p>
            <a:r>
              <a:rPr lang="nl-NL" dirty="0"/>
              <a:t>Maak een </a:t>
            </a:r>
            <a:r>
              <a:rPr lang="nl-NL" b="1" dirty="0" err="1"/>
              <a:t>pop-up-boek</a:t>
            </a:r>
            <a:r>
              <a:rPr lang="nl-NL" dirty="0"/>
              <a:t> met </a:t>
            </a:r>
            <a:r>
              <a:rPr lang="nl-NL" dirty="0" err="1"/>
              <a:t>pop-ups</a:t>
            </a:r>
            <a:r>
              <a:rPr lang="nl-NL" dirty="0"/>
              <a:t> van </a:t>
            </a:r>
            <a:r>
              <a:rPr lang="nl-NL" b="1" dirty="0"/>
              <a:t>alle deltaveelvlakken</a:t>
            </a:r>
            <a:r>
              <a:rPr lang="nl-NL" dirty="0"/>
              <a:t>, maak een </a:t>
            </a:r>
            <a:r>
              <a:rPr lang="nl-NL" b="1" dirty="0"/>
              <a:t>filmpje</a:t>
            </a:r>
            <a:r>
              <a:rPr lang="nl-NL" dirty="0"/>
              <a:t> waarin je het boek doorbladert en zet het filmpje op </a:t>
            </a:r>
            <a:r>
              <a:rPr lang="nl-NL" dirty="0" err="1"/>
              <a:t>you-tube</a:t>
            </a:r>
            <a:r>
              <a:rPr lang="nl-NL" dirty="0"/>
              <a:t>. 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Mail </a:t>
            </a:r>
            <a:r>
              <a:rPr lang="nl-NL" dirty="0"/>
              <a:t>uiterlijk 15-01-2016 de link van het filmpje naar </a:t>
            </a:r>
            <a:r>
              <a:rPr lang="nl-NL" dirty="0" err="1"/>
              <a:t>ton.konings</a:t>
            </a:r>
            <a:r>
              <a:rPr lang="nl-NL" dirty="0"/>
              <a:t>@</a:t>
            </a:r>
            <a:r>
              <a:rPr lang="nl-NL" dirty="0" err="1"/>
              <a:t>han.nl</a:t>
            </a:r>
            <a:r>
              <a:rPr lang="nl-NL" dirty="0"/>
              <a:t> en lever het boek in bij Ton of je docent Ruimtemeetkunde. Beloning bij bevredigend resultaat: 1 </a:t>
            </a:r>
            <a:r>
              <a:rPr lang="nl-NL" dirty="0" err="1"/>
              <a:t>ec</a:t>
            </a:r>
            <a:r>
              <a:rPr lang="nl-NL" dirty="0"/>
              <a:t>. KM  (VT), één zebraboekje (DT) of een mooie fles wijn ( niet-studenten wiskunde). </a:t>
            </a:r>
          </a:p>
          <a:p>
            <a:pPr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13285" t="12201" r="63681" b="16400"/>
          <a:stretch>
            <a:fillRect/>
          </a:stretch>
        </p:blipFill>
        <p:spPr bwMode="auto">
          <a:xfrm>
            <a:off x="6156176" y="1340768"/>
            <a:ext cx="28083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492896"/>
            <a:ext cx="5698976" cy="4104456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De opgevouwen </a:t>
            </a:r>
            <a:r>
              <a:rPr lang="nl-NL" dirty="0" err="1" smtClean="0"/>
              <a:t>pop-up</a:t>
            </a:r>
            <a:r>
              <a:rPr lang="nl-NL" dirty="0" smtClean="0"/>
              <a:t> is (meestal?/ altijd?) symmetrisch.</a:t>
            </a:r>
          </a:p>
          <a:p>
            <a:r>
              <a:rPr lang="nl-NL" dirty="0" smtClean="0"/>
              <a:t>Als de </a:t>
            </a:r>
            <a:r>
              <a:rPr lang="nl-NL" dirty="0" err="1" smtClean="0"/>
              <a:t>symmetrias</a:t>
            </a:r>
            <a:r>
              <a:rPr lang="nl-NL" dirty="0" smtClean="0"/>
              <a:t> door een hoekpunt met 5 driehoeken gaat, dient één driehoek verdeeld te worden </a:t>
            </a:r>
          </a:p>
          <a:p>
            <a:r>
              <a:rPr lang="nl-NL" dirty="0" smtClean="0"/>
              <a:t>Handig is om de bouwplaat dan ook ongeveer symmetrisch te maken</a:t>
            </a:r>
          </a:p>
          <a:p>
            <a:endParaRPr lang="nl-NL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Een paar suggesties, aanwijzingen</a:t>
            </a:r>
            <a:br>
              <a:rPr lang="nl-NL" dirty="0" smtClean="0"/>
            </a:br>
            <a:r>
              <a:rPr lang="nl-NL" sz="2700" dirty="0" smtClean="0"/>
              <a:t>voor maken </a:t>
            </a:r>
            <a:r>
              <a:rPr lang="nl-NL" sz="2700" dirty="0" err="1" smtClean="0"/>
              <a:t>pop-up</a:t>
            </a:r>
            <a:r>
              <a:rPr lang="nl-NL" sz="2700" dirty="0" smtClean="0"/>
              <a:t> boek van deltaveelvlakken</a:t>
            </a:r>
            <a:br>
              <a:rPr lang="nl-NL" sz="2700" dirty="0" smtClean="0"/>
            </a:br>
            <a:r>
              <a:rPr lang="nl-NL" sz="2700" dirty="0" smtClean="0"/>
              <a:t>geïllustreerd aan het delta 16-vlak</a:t>
            </a:r>
            <a:endParaRPr lang="nl-NL" sz="2700" dirty="0"/>
          </a:p>
        </p:txBody>
      </p:sp>
      <p:pic>
        <p:nvPicPr>
          <p:cNvPr id="5" name="Afbeelding 4"/>
          <p:cNvPicPr/>
          <p:nvPr/>
        </p:nvPicPr>
        <p:blipFill>
          <a:blip r:embed="rId2" cstate="print"/>
          <a:srcRect l="8396" t="28219" r="38779" b="7936"/>
          <a:stretch>
            <a:fillRect/>
          </a:stretch>
        </p:blipFill>
        <p:spPr>
          <a:xfrm>
            <a:off x="6335688" y="2924944"/>
            <a:ext cx="2808312" cy="2492474"/>
          </a:xfrm>
          <a:prstGeom prst="rect">
            <a:avLst/>
          </a:prstGeom>
        </p:spPr>
      </p:pic>
      <p:cxnSp>
        <p:nvCxnSpPr>
          <p:cNvPr id="7" name="Rechte verbindingslijn 6"/>
          <p:cNvCxnSpPr/>
          <p:nvPr/>
        </p:nvCxnSpPr>
        <p:spPr>
          <a:xfrm flipH="1">
            <a:off x="7452320" y="2348880"/>
            <a:ext cx="360040" cy="158417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Pop-up</a:t>
            </a:r>
            <a:r>
              <a:rPr lang="nl-NL" dirty="0" smtClean="0"/>
              <a:t>- boek deltaveelvlakken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dirty="0" smtClean="0"/>
              <a:t> 1</a:t>
            </a:r>
            <a:r>
              <a:rPr lang="nl-NL" baseline="30000" dirty="0" smtClean="0"/>
              <a:t>e</a:t>
            </a:r>
            <a:r>
              <a:rPr lang="nl-NL" dirty="0" smtClean="0"/>
              <a:t> prijs:</a:t>
            </a:r>
          </a:p>
          <a:p>
            <a:r>
              <a:rPr lang="nl-NL" dirty="0" smtClean="0"/>
              <a:t>Jet van </a:t>
            </a:r>
            <a:r>
              <a:rPr lang="nl-NL" dirty="0" err="1" smtClean="0"/>
              <a:t>Aardenne</a:t>
            </a:r>
            <a:r>
              <a:rPr lang="nl-NL" dirty="0" smtClean="0"/>
              <a:t> (</a:t>
            </a:r>
            <a:r>
              <a:rPr lang="nl-NL" dirty="0" err="1" smtClean="0"/>
              <a:t>dt</a:t>
            </a:r>
            <a:r>
              <a:rPr lang="nl-NL" dirty="0" smtClean="0"/>
              <a:t> cohort 2015) </a:t>
            </a:r>
            <a:r>
              <a:rPr lang="nl-NL" u="sng" dirty="0" smtClean="0">
                <a:hlinkClick r:id="rId2"/>
              </a:rPr>
              <a:t>https://youtu.be/yAa13NF6R10</a:t>
            </a:r>
            <a:endParaRPr lang="nl-NL" dirty="0" smtClean="0"/>
          </a:p>
          <a:p>
            <a:pPr>
              <a:buNone/>
            </a:pPr>
            <a:endParaRPr lang="nl-NL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2" cstate="print"/>
          <a:srcRect l="49055" t="14014" r="15282" b="6024"/>
          <a:stretch>
            <a:fillRect/>
          </a:stretch>
        </p:blipFill>
        <p:spPr bwMode="auto">
          <a:xfrm>
            <a:off x="3923928" y="332656"/>
            <a:ext cx="446449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5220072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vierkantenspiraal  </a:t>
            </a:r>
            <a:r>
              <a:rPr lang="nl-NL" sz="3100" dirty="0" smtClean="0"/>
              <a:t>Pythagoras febr. 1985</a:t>
            </a:r>
            <a:endParaRPr lang="en-US" sz="31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06" t="39500" r="50056" b="39744"/>
          <a:stretch/>
        </p:blipFill>
        <p:spPr>
          <a:xfrm>
            <a:off x="602940" y="2609247"/>
            <a:ext cx="4409441" cy="380230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88640"/>
            <a:ext cx="2723060" cy="6343663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2940" y="1217994"/>
            <a:ext cx="4014192" cy="1391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800" dirty="0" smtClean="0"/>
              <a:t>Per foto: rij vierkanten door verkleining met vaste factor</a:t>
            </a:r>
          </a:p>
          <a:p>
            <a:pPr algn="l"/>
            <a:r>
              <a:rPr lang="nl-NL" sz="1800" dirty="0" smtClean="0"/>
              <a:t>Foto 1: p= 0,71     ,      foto 2: p = 0,75 , ... </a:t>
            </a:r>
          </a:p>
          <a:p>
            <a:pPr algn="l"/>
            <a:r>
              <a:rPr lang="nl-NL" sz="1800" dirty="0" smtClean="0"/>
              <a:t>Als p bijna 1 is: spiraal met vaste hoek van 45 graden met diagonalen van de vierkanten: </a:t>
            </a:r>
            <a:endParaRPr lang="en-US" sz="1800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02940" y="6411556"/>
            <a:ext cx="1197547" cy="40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800" dirty="0" smtClean="0"/>
              <a:t>Als p = 1 !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307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179512" y="274638"/>
            <a:ext cx="144016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initvak1\RMa\Foto's-veelvlakken-wedstrijd\kubusgorde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730098" cy="314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initvak1\RMa\Foto's-veelvlakken-wedstrijd\Kubusgordel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91" r="6174"/>
          <a:stretch/>
        </p:blipFill>
        <p:spPr bwMode="auto">
          <a:xfrm>
            <a:off x="5077817" y="615950"/>
            <a:ext cx="4032448" cy="6242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23528" y="3861048"/>
            <a:ext cx="180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Naar: Paul </a:t>
            </a:r>
            <a:r>
              <a:rPr lang="nl-NL" dirty="0" err="1" smtClean="0"/>
              <a:t>Schatz</a:t>
            </a:r>
            <a:endParaRPr lang="nl-NL" dirty="0"/>
          </a:p>
        </p:txBody>
      </p:sp>
      <p:pic>
        <p:nvPicPr>
          <p:cNvPr id="2" name="Picture 2" descr="https://truespring.files.wordpress.com/2013/02/paul-schat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437112"/>
            <a:ext cx="3024336" cy="2259024"/>
          </a:xfrm>
          <a:prstGeom prst="rect">
            <a:avLst/>
          </a:prstGeom>
          <a:noFill/>
        </p:spPr>
      </p:pic>
      <p:pic>
        <p:nvPicPr>
          <p:cNvPr id="13316" name="Picture 4" descr="http://www.paul-schatz.ch/typo3temp/pics/93de66e5d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077072"/>
            <a:ext cx="1805186" cy="2606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221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1986</a:t>
            </a:r>
          </a:p>
        </p:txBody>
      </p:sp>
      <p:sp>
        <p:nvSpPr>
          <p:cNvPr id="4" name="Titel 5"/>
          <p:cNvSpPr txBox="1">
            <a:spLocks/>
          </p:cNvSpPr>
          <p:nvPr/>
        </p:nvSpPr>
        <p:spPr>
          <a:xfrm>
            <a:off x="1475656" y="6021288"/>
            <a:ext cx="5194920" cy="6663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 Bruno Ernst , onmogelijke figuren</a:t>
            </a:r>
          </a:p>
        </p:txBody>
      </p:sp>
      <p:pic>
        <p:nvPicPr>
          <p:cNvPr id="12290" name="Picture 2" descr="http://www.arsetmathesis.nl/images/derijk-spiegelro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2652" y="5157192"/>
            <a:ext cx="2351347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799</Words>
  <Application>Microsoft Office PowerPoint</Application>
  <PresentationFormat>Diavoorstelling (4:3)</PresentationFormat>
  <Paragraphs>158</Paragraphs>
  <Slides>58</Slides>
  <Notes>0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60" baseType="lpstr">
      <vt:lpstr>Office-thema</vt:lpstr>
      <vt:lpstr>Dia</vt:lpstr>
      <vt:lpstr>Alle kaarten in vogelvlucht</vt:lpstr>
      <vt:lpstr>1983</vt:lpstr>
      <vt:lpstr>afgekeken van M.C. Escher er bestaan 7 soorten symmetrie in randornamenten </vt:lpstr>
      <vt:lpstr>Dia 4</vt:lpstr>
      <vt:lpstr>Op alle hoekpunten zit een mier ‘met de neus naar rechts’.  Ze lopen recht naar elkaar toe. Volgens welke kromme? Hoe lang is deze ?  </vt:lpstr>
      <vt:lpstr>vierkantenspiraal  Pythagoras febr. 1985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Welke activerende vraag?</vt:lpstr>
      <vt:lpstr>Dia 30</vt:lpstr>
      <vt:lpstr>Dia 31</vt:lpstr>
      <vt:lpstr>Dia 32</vt:lpstr>
      <vt:lpstr>Dia 33</vt:lpstr>
      <vt:lpstr>Een kerstsfeer- variant op het draakje </vt:lpstr>
      <vt:lpstr>Dia 35</vt:lpstr>
      <vt:lpstr>Dia 36</vt:lpstr>
      <vt:lpstr>Dia 37</vt:lpstr>
      <vt:lpstr>Dia 38</vt:lpstr>
      <vt:lpstr>Foto’s  van het object (drie piramides) bij de bouwplaat </vt:lpstr>
      <vt:lpstr>Dia 40</vt:lpstr>
      <vt:lpstr> Nieke van Roij  Won later 2e prijs ( 300 euro) bij landelijke wedstrijd  </vt:lpstr>
      <vt:lpstr>Dia 42</vt:lpstr>
      <vt:lpstr>Dia 43</vt:lpstr>
      <vt:lpstr>Dia 44</vt:lpstr>
      <vt:lpstr>Dia 45</vt:lpstr>
      <vt:lpstr>Vele inzendingen, echter alleen uitvoeren van twee gegeven bollen.</vt:lpstr>
      <vt:lpstr>het principe</vt:lpstr>
      <vt:lpstr>een nieuwe (eenvoudige) </vt:lpstr>
      <vt:lpstr>Dia 49</vt:lpstr>
      <vt:lpstr>voor nog meer catalan veelvlakken kun je hetzelfde kunstje doen</vt:lpstr>
      <vt:lpstr>tot slot  ‘de eer van de studenten is gered’</vt:lpstr>
      <vt:lpstr>Dia 52</vt:lpstr>
      <vt:lpstr>inzending 2 en tevens  Hoofdprijs  (en hoofdprijs-waardig)</vt:lpstr>
      <vt:lpstr>Dia 54</vt:lpstr>
      <vt:lpstr>Kerstprijsvraag 2015 </vt:lpstr>
      <vt:lpstr>Een paar suggesties, aanwijzingen voor maken pop-up boek van deltaveelvlakken geïllustreerd aan het delta 16-vlak</vt:lpstr>
      <vt:lpstr>Pop-up- boek deltaveelvlakken </vt:lpstr>
      <vt:lpstr>Dia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 kaarten in vogelvlucht</dc:title>
  <dc:creator>gerdi_000</dc:creator>
  <cp:lastModifiedBy>gerdi_000</cp:lastModifiedBy>
  <cp:revision>23</cp:revision>
  <dcterms:created xsi:type="dcterms:W3CDTF">2016-11-02T20:17:26Z</dcterms:created>
  <dcterms:modified xsi:type="dcterms:W3CDTF">2017-02-01T17:08:46Z</dcterms:modified>
</cp:coreProperties>
</file>